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312" r:id="rId2"/>
    <p:sldId id="336" r:id="rId3"/>
    <p:sldId id="348" r:id="rId4"/>
    <p:sldId id="349" r:id="rId5"/>
    <p:sldId id="352" r:id="rId6"/>
    <p:sldId id="353" r:id="rId7"/>
    <p:sldId id="339" r:id="rId8"/>
  </p:sldIdLst>
  <p:sldSz cx="6859588" cy="9145588"/>
  <p:notesSz cx="6735763" cy="9866313"/>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60C3A771-3F4E-4366-94CF-9C172BBBD85E}">
          <p14:sldIdLst>
            <p14:sldId id="312"/>
            <p14:sldId id="336"/>
            <p14:sldId id="348"/>
            <p14:sldId id="349"/>
            <p14:sldId id="352"/>
            <p14:sldId id="353"/>
            <p14:sldId id="339"/>
          </p14:sldIdLst>
        </p14:section>
      </p14:sectionLst>
    </p:ext>
    <p:ext uri="{EFAFB233-063F-42B5-8137-9DF3F51BA10A}">
      <p15:sldGuideLst xmlns:p15="http://schemas.microsoft.com/office/powerpoint/2012/main">
        <p15:guide id="1" orient="horz" pos="4196" userDrawn="1">
          <p15:clr>
            <a:srgbClr val="A4A3A4"/>
          </p15:clr>
        </p15:guide>
        <p15:guide id="2" orient="horz" pos="1156">
          <p15:clr>
            <a:srgbClr val="A4A3A4"/>
          </p15:clr>
        </p15:guide>
        <p15:guide id="3" orient="horz" pos="5199">
          <p15:clr>
            <a:srgbClr val="A4A3A4"/>
          </p15:clr>
        </p15:guide>
        <p15:guide id="5" pos="20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本 愛" initials="森本" lastIdx="47" clrIdx="0">
    <p:extLst>
      <p:ext uri="{19B8F6BF-5375-455C-9EA6-DF929625EA0E}">
        <p15:presenceInfo xmlns:p15="http://schemas.microsoft.com/office/powerpoint/2012/main" userId="S-1-5-21-2334637194-694738329-1336345497-10913" providerId="AD"/>
      </p:ext>
    </p:extLst>
  </p:cmAuthor>
  <p:cmAuthor id="2" name="大原 しおり" initials="大原" lastIdx="7" clrIdx="1">
    <p:extLst>
      <p:ext uri="{19B8F6BF-5375-455C-9EA6-DF929625EA0E}">
        <p15:presenceInfo xmlns:p15="http://schemas.microsoft.com/office/powerpoint/2012/main" userId="S-1-5-21-2334637194-694738329-1336345497-10786" providerId="AD"/>
      </p:ext>
    </p:extLst>
  </p:cmAuthor>
  <p:cmAuthor id="3" name="西春 博矢" initials="西春" lastIdx="1" clrIdx="2">
    <p:extLst>
      <p:ext uri="{19B8F6BF-5375-455C-9EA6-DF929625EA0E}">
        <p15:presenceInfo xmlns:p15="http://schemas.microsoft.com/office/powerpoint/2012/main" userId="S::hiroya_nishiharu@ofc.en-japan.com::ed9289ea-5f3a-4b08-962c-1daf34c7e7ec" providerId="AD"/>
      </p:ext>
    </p:extLst>
  </p:cmAuthor>
  <p:cmAuthor id="4" name="大原 しおり" initials="大原 [2]" lastIdx="1" clrIdx="3">
    <p:extLst>
      <p:ext uri="{19B8F6BF-5375-455C-9EA6-DF929625EA0E}">
        <p15:presenceInfo xmlns:p15="http://schemas.microsoft.com/office/powerpoint/2012/main" userId="S::shiori_ohhara@ofc.en-japan.com::870aa494-b9f9-4f46-a4bb-1958c8e055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3D1"/>
    <a:srgbClr val="E1FFFF"/>
    <a:srgbClr val="A6A6A6"/>
    <a:srgbClr val="0070C0"/>
    <a:srgbClr val="BDD7EE"/>
    <a:srgbClr val="FFC000"/>
    <a:srgbClr val="F5C201"/>
    <a:srgbClr val="CCECFF"/>
    <a:srgbClr val="002060"/>
    <a:srgbClr val="EB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6" autoAdjust="0"/>
    <p:restoredTop sz="92710" autoAdjust="0"/>
  </p:normalViewPr>
  <p:slideViewPr>
    <p:cSldViewPr>
      <p:cViewPr varScale="1">
        <p:scale>
          <a:sx n="68" d="100"/>
          <a:sy n="68" d="100"/>
        </p:scale>
        <p:origin x="2453" y="82"/>
      </p:cViewPr>
      <p:guideLst>
        <p:guide orient="horz" pos="4196"/>
        <p:guide orient="horz" pos="1156"/>
        <p:guide orient="horz" pos="5199"/>
        <p:guide pos="208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tsukasa_takada\Desktop\&#20462;&#27491;&#21487;&#65281;&#12511;&#12489;&#12523;00_&#31532;88&#22238;&#38598;&#35336;&#32080;&#26524;%20(1).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tsukasa_takada\Desktop\&#20462;&#27491;&#21487;&#65281;&#12511;&#12489;&#12523;00_&#31532;88&#22238;&#38598;&#35336;&#32080;&#26524;%20(1).xlsx"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tsukasa_takada\Desktop\&#20462;&#27491;&#21487;&#65281;&#12511;&#12489;&#12523;00_&#31532;88&#22238;&#38598;&#35336;&#32080;&#26524;%20(1).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tsukasa_takada\Desktop\&#20462;&#27491;&#21487;&#65281;&#12511;&#12489;&#12523;00_&#31532;88&#22238;&#38598;&#35336;&#32080;&#26524;%20(1).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tsukasa_takada\Desktop\&#20462;&#27491;&#21487;&#65281;&#12511;&#12489;&#12523;00_&#31532;88&#22238;&#38598;&#35336;&#32080;&#26524;%20(1).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tsukasa_takada\Desktop\&#20462;&#27491;&#21487;&#65281;&#12511;&#12489;&#12523;00_&#31532;88&#22238;&#38598;&#35336;&#32080;&#26524;%20(1).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8916964783064"/>
          <c:y val="8.3786028954560374E-2"/>
          <c:w val="0.28707684728739102"/>
          <c:h val="0.90923180196589293"/>
        </c:manualLayout>
      </c:layout>
      <c:pieChart>
        <c:varyColors val="1"/>
        <c:ser>
          <c:idx val="1"/>
          <c:order val="1"/>
          <c:tx>
            <c:strRef>
              <c:f>まとめ!$G$5</c:f>
              <c:strCache>
                <c:ptCount val="1"/>
                <c:pt idx="0">
                  <c:v>割合</c:v>
                </c:pt>
              </c:strCache>
            </c:strRef>
          </c:tx>
          <c:spPr>
            <a:effectLst/>
          </c:spPr>
          <c:dPt>
            <c:idx val="0"/>
            <c:bubble3D val="0"/>
            <c:spPr>
              <a:solidFill>
                <a:schemeClr val="accent6"/>
              </a:solidFill>
              <a:ln>
                <a:noFill/>
              </a:ln>
              <a:effectLst/>
            </c:spPr>
            <c:extLst>
              <c:ext xmlns:c16="http://schemas.microsoft.com/office/drawing/2014/chart" uri="{C3380CC4-5D6E-409C-BE32-E72D297353CC}">
                <c16:uniqueId val="{00000001-EB78-4C23-83F9-01A40D32C2AD}"/>
              </c:ext>
            </c:extLst>
          </c:dPt>
          <c:dPt>
            <c:idx val="1"/>
            <c:bubble3D val="0"/>
            <c:spPr>
              <a:solidFill>
                <a:srgbClr val="FFC000"/>
              </a:solidFill>
              <a:ln>
                <a:noFill/>
              </a:ln>
              <a:effectLst/>
            </c:spPr>
            <c:extLst>
              <c:ext xmlns:c16="http://schemas.microsoft.com/office/drawing/2014/chart" uri="{C3380CC4-5D6E-409C-BE32-E72D297353CC}">
                <c16:uniqueId val="{00000003-EB78-4C23-83F9-01A40D32C2AD}"/>
              </c:ext>
            </c:extLst>
          </c:dPt>
          <c:dPt>
            <c:idx val="2"/>
            <c:bubble3D val="0"/>
            <c:spPr>
              <a:solidFill>
                <a:srgbClr val="0070C0"/>
              </a:solidFill>
              <a:ln>
                <a:noFill/>
              </a:ln>
              <a:effectLst/>
            </c:spPr>
            <c:extLst>
              <c:ext xmlns:c16="http://schemas.microsoft.com/office/drawing/2014/chart" uri="{C3380CC4-5D6E-409C-BE32-E72D297353CC}">
                <c16:uniqueId val="{00000005-EB78-4C23-83F9-01A40D32C2AD}"/>
              </c:ext>
            </c:extLst>
          </c:dPt>
          <c:dPt>
            <c:idx val="3"/>
            <c:bubble3D val="0"/>
            <c:spPr>
              <a:solidFill>
                <a:srgbClr val="002060"/>
              </a:solidFill>
              <a:ln>
                <a:noFill/>
              </a:ln>
              <a:effectLst/>
            </c:spPr>
            <c:extLst>
              <c:ext xmlns:c16="http://schemas.microsoft.com/office/drawing/2014/chart" uri="{C3380CC4-5D6E-409C-BE32-E72D297353CC}">
                <c16:uniqueId val="{00000007-EB78-4C23-83F9-01A40D32C2AD}"/>
              </c:ext>
            </c:extLst>
          </c:dPt>
          <c:dLbls>
            <c:dLbl>
              <c:idx val="0"/>
              <c:layout>
                <c:manualLayout>
                  <c:x val="-7.2738896556488727E-2"/>
                  <c:y val="0.2073781185418372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B78-4C23-83F9-01A40D32C2AD}"/>
                </c:ext>
              </c:extLst>
            </c:dLbl>
            <c:dLbl>
              <c:idx val="1"/>
              <c:layout>
                <c:manualLayout>
                  <c:x val="3.9140112479089613E-2"/>
                  <c:y val="-0.187134776204987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B78-4C23-83F9-01A40D32C2AD}"/>
                </c:ext>
              </c:extLst>
            </c:dLbl>
            <c:dLbl>
              <c:idx val="2"/>
              <c:layout>
                <c:manualLayout>
                  <c:x val="7.7935139569507719E-2"/>
                  <c:y val="0.21511623112409073"/>
                </c:manualLayout>
              </c:layout>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ja-JP"/>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B78-4C23-83F9-01A40D32C2AD}"/>
                </c:ext>
              </c:extLst>
            </c:dLbl>
            <c:dLbl>
              <c:idx val="3"/>
              <c:layout>
                <c:manualLayout>
                  <c:x val="-2.2894714413199482E-2"/>
                  <c:y val="1.7455528815272221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B78-4C23-83F9-01A40D32C2AD}"/>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まとめ!$E$6:$E$9</c:f>
              <c:strCache>
                <c:ptCount val="4"/>
                <c:pt idx="0">
                  <c:v>上がる人のほうが多い</c:v>
                </c:pt>
                <c:pt idx="1">
                  <c:v>どちらかと言うと上がる人のほうが多い</c:v>
                </c:pt>
                <c:pt idx="2">
                  <c:v>どちらかと言うと下がる人のほうが多い</c:v>
                </c:pt>
                <c:pt idx="3">
                  <c:v>下がる人のほうが多い</c:v>
                </c:pt>
              </c:strCache>
            </c:strRef>
          </c:cat>
          <c:val>
            <c:numRef>
              <c:f>まとめ!$G$6:$G$9</c:f>
              <c:numCache>
                <c:formatCode>0%</c:formatCode>
                <c:ptCount val="4"/>
                <c:pt idx="0">
                  <c:v>0.2742857142857143</c:v>
                </c:pt>
                <c:pt idx="1">
                  <c:v>0.50285714285714289</c:v>
                </c:pt>
                <c:pt idx="2">
                  <c:v>0.20571428571428571</c:v>
                </c:pt>
                <c:pt idx="3">
                  <c:v>1.7142857142857144E-2</c:v>
                </c:pt>
              </c:numCache>
            </c:numRef>
          </c:val>
          <c:extLst>
            <c:ext xmlns:c16="http://schemas.microsoft.com/office/drawing/2014/chart" uri="{C3380CC4-5D6E-409C-BE32-E72D297353CC}">
              <c16:uniqueId val="{00000008-EB78-4C23-83F9-01A40D32C2AD}"/>
            </c:ext>
          </c:extLst>
        </c:ser>
        <c:dLbls>
          <c:dLblPos val="bestFit"/>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まとめ!$F$5</c15:sqref>
                        </c15:formulaRef>
                      </c:ext>
                    </c:extLst>
                    <c:strCache>
                      <c:ptCount val="1"/>
                      <c:pt idx="0">
                        <c:v>実数</c:v>
                      </c:pt>
                    </c:strCache>
                  </c:strRef>
                </c:tx>
                <c:spPr>
                  <a:effectLst/>
                </c:spPr>
                <c:dPt>
                  <c:idx val="0"/>
                  <c:bubble3D val="0"/>
                  <c:spPr>
                    <a:solidFill>
                      <a:schemeClr val="accent2">
                        <a:shade val="58000"/>
                      </a:schemeClr>
                    </a:solidFill>
                    <a:ln>
                      <a:noFill/>
                    </a:ln>
                    <a:effectLst/>
                  </c:spPr>
                  <c:extLst>
                    <c:ext xmlns:c16="http://schemas.microsoft.com/office/drawing/2014/chart" uri="{C3380CC4-5D6E-409C-BE32-E72D297353CC}">
                      <c16:uniqueId val="{0000000A-EB78-4C23-83F9-01A40D32C2AD}"/>
                    </c:ext>
                  </c:extLst>
                </c:dPt>
                <c:dPt>
                  <c:idx val="1"/>
                  <c:bubble3D val="0"/>
                  <c:spPr>
                    <a:solidFill>
                      <a:schemeClr val="accent2">
                        <a:shade val="86000"/>
                      </a:schemeClr>
                    </a:solidFill>
                    <a:ln>
                      <a:noFill/>
                    </a:ln>
                    <a:effectLst/>
                  </c:spPr>
                  <c:extLst>
                    <c:ext xmlns:c16="http://schemas.microsoft.com/office/drawing/2014/chart" uri="{C3380CC4-5D6E-409C-BE32-E72D297353CC}">
                      <c16:uniqueId val="{0000000C-EB78-4C23-83F9-01A40D32C2AD}"/>
                    </c:ext>
                  </c:extLst>
                </c:dPt>
                <c:dPt>
                  <c:idx val="2"/>
                  <c:bubble3D val="0"/>
                  <c:spPr>
                    <a:solidFill>
                      <a:schemeClr val="accent2">
                        <a:tint val="86000"/>
                      </a:schemeClr>
                    </a:solidFill>
                    <a:ln>
                      <a:noFill/>
                    </a:ln>
                    <a:effectLst/>
                  </c:spPr>
                  <c:extLst>
                    <c:ext xmlns:c16="http://schemas.microsoft.com/office/drawing/2014/chart" uri="{C3380CC4-5D6E-409C-BE32-E72D297353CC}">
                      <c16:uniqueId val="{0000000E-EB78-4C23-83F9-01A40D32C2AD}"/>
                    </c:ext>
                  </c:extLst>
                </c:dPt>
                <c:dPt>
                  <c:idx val="3"/>
                  <c:bubble3D val="0"/>
                  <c:spPr>
                    <a:solidFill>
                      <a:schemeClr val="accent2">
                        <a:tint val="58000"/>
                      </a:schemeClr>
                    </a:solidFill>
                    <a:ln>
                      <a:noFill/>
                    </a:ln>
                    <a:effectLst/>
                  </c:spPr>
                  <c:extLst>
                    <c:ext xmlns:c16="http://schemas.microsoft.com/office/drawing/2014/chart" uri="{C3380CC4-5D6E-409C-BE32-E72D297353CC}">
                      <c16:uniqueId val="{00000010-EB78-4C23-83F9-01A40D32C2A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まとめ!$E$6:$E$9</c15:sqref>
                        </c15:formulaRef>
                      </c:ext>
                    </c:extLst>
                    <c:strCache>
                      <c:ptCount val="4"/>
                      <c:pt idx="0">
                        <c:v>上がる人のほうが多い</c:v>
                      </c:pt>
                      <c:pt idx="1">
                        <c:v>どちらかと言うと上がる人のほうが多い</c:v>
                      </c:pt>
                      <c:pt idx="2">
                        <c:v>どちらかと言うと下がる人のほうが多い</c:v>
                      </c:pt>
                      <c:pt idx="3">
                        <c:v>下がる人のほうが多い</c:v>
                      </c:pt>
                    </c:strCache>
                  </c:strRef>
                </c:cat>
                <c:val>
                  <c:numRef>
                    <c:extLst>
                      <c:ext uri="{02D57815-91ED-43cb-92C2-25804820EDAC}">
                        <c15:formulaRef>
                          <c15:sqref>まとめ!$F$6:$F$9</c15:sqref>
                        </c15:formulaRef>
                      </c:ext>
                    </c:extLst>
                    <c:numCache>
                      <c:formatCode>General</c:formatCode>
                      <c:ptCount val="4"/>
                      <c:pt idx="0">
                        <c:v>48</c:v>
                      </c:pt>
                      <c:pt idx="1">
                        <c:v>88</c:v>
                      </c:pt>
                      <c:pt idx="2">
                        <c:v>36</c:v>
                      </c:pt>
                      <c:pt idx="3">
                        <c:v>3</c:v>
                      </c:pt>
                    </c:numCache>
                  </c:numRef>
                </c:val>
                <c:extLst>
                  <c:ext xmlns:c16="http://schemas.microsoft.com/office/drawing/2014/chart" uri="{C3380CC4-5D6E-409C-BE32-E72D297353CC}">
                    <c16:uniqueId val="{00000011-EB78-4C23-83F9-01A40D32C2AD}"/>
                  </c:ext>
                </c:extLst>
              </c15:ser>
            </c15:filteredPieSeries>
          </c:ext>
        </c:extLst>
      </c:pieChart>
      <c:spPr>
        <a:noFill/>
        <a:ln>
          <a:noFill/>
        </a:ln>
        <a:effectLst/>
      </c:spPr>
    </c:plotArea>
    <c:legend>
      <c:legendPos val="r"/>
      <c:layout>
        <c:manualLayout>
          <c:xMode val="edge"/>
          <c:yMode val="edge"/>
          <c:x val="0.51757496624221278"/>
          <c:y val="7.5098920016101273E-2"/>
          <c:w val="0.42100365342664758"/>
          <c:h val="0.9146108210426083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chemeClr val="tx1"/>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327194772510827"/>
          <c:y val="0.19093335435482781"/>
          <c:w val="0.6784805914548091"/>
          <c:h val="0.80906664564517217"/>
        </c:manualLayout>
      </c:layout>
      <c:barChart>
        <c:barDir val="bar"/>
        <c:grouping val="clustered"/>
        <c:varyColors val="0"/>
        <c:ser>
          <c:idx val="1"/>
          <c:order val="0"/>
          <c:tx>
            <c:strRef>
              <c:f>まとめ!$N$114</c:f>
              <c:strCache>
                <c:ptCount val="1"/>
                <c:pt idx="0">
                  <c:v>2022年</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まとめ!$M$115:$M$119</c:f>
              <c:strCache>
                <c:ptCount val="5"/>
                <c:pt idx="0">
                  <c:v>30代後半（35～39歳）</c:v>
                </c:pt>
                <c:pt idx="1">
                  <c:v>40代前半（40～44歳）</c:v>
                </c:pt>
                <c:pt idx="2">
                  <c:v>40代後半（45～49歳）</c:v>
                </c:pt>
                <c:pt idx="3">
                  <c:v>50代前半（50～54歳）</c:v>
                </c:pt>
                <c:pt idx="4">
                  <c:v>50代後半以降（55歳～）</c:v>
                </c:pt>
              </c:strCache>
            </c:strRef>
          </c:cat>
          <c:val>
            <c:numRef>
              <c:f>まとめ!$N$115:$N$119</c:f>
              <c:numCache>
                <c:formatCode>0%</c:formatCode>
                <c:ptCount val="5"/>
                <c:pt idx="0">
                  <c:v>0.64571428571428569</c:v>
                </c:pt>
                <c:pt idx="1">
                  <c:v>0.7142857142857143</c:v>
                </c:pt>
                <c:pt idx="2">
                  <c:v>0.43428571428571427</c:v>
                </c:pt>
                <c:pt idx="3">
                  <c:v>0.15428571428571428</c:v>
                </c:pt>
                <c:pt idx="4">
                  <c:v>0.04</c:v>
                </c:pt>
              </c:numCache>
            </c:numRef>
          </c:val>
          <c:extLst>
            <c:ext xmlns:c16="http://schemas.microsoft.com/office/drawing/2014/chart" uri="{C3380CC4-5D6E-409C-BE32-E72D297353CC}">
              <c16:uniqueId val="{00000000-FB69-4A87-9E4D-0CF0A0CCBD05}"/>
            </c:ext>
          </c:extLst>
        </c:ser>
        <c:dLbls>
          <c:dLblPos val="outEnd"/>
          <c:showLegendKey val="0"/>
          <c:showVal val="1"/>
          <c:showCatName val="0"/>
          <c:showSerName val="0"/>
          <c:showPercent val="0"/>
          <c:showBubbleSize val="0"/>
        </c:dLbls>
        <c:gapWidth val="50"/>
        <c:axId val="314968288"/>
        <c:axId val="314968848"/>
        <c:extLst/>
      </c:barChart>
      <c:catAx>
        <c:axId val="3149682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848"/>
        <c:crosses val="autoZero"/>
        <c:auto val="1"/>
        <c:lblAlgn val="ctr"/>
        <c:lblOffset val="100"/>
        <c:noMultiLvlLbl val="0"/>
      </c:catAx>
      <c:valAx>
        <c:axId val="314968848"/>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288"/>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129295245723783"/>
          <c:y val="0.15357258709619345"/>
          <c:w val="0.6802933378686612"/>
          <c:h val="0.84642741290380652"/>
        </c:manualLayout>
      </c:layout>
      <c:barChart>
        <c:barDir val="bar"/>
        <c:grouping val="clustered"/>
        <c:varyColors val="0"/>
        <c:ser>
          <c:idx val="0"/>
          <c:order val="0"/>
          <c:tx>
            <c:strRef>
              <c:f>まとめ!$Y$114</c:f>
              <c:strCache>
                <c:ptCount val="1"/>
                <c:pt idx="0">
                  <c:v>年収が上がる場合</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まとめ!$X$115:$X$119</c:f>
              <c:strCache>
                <c:ptCount val="5"/>
                <c:pt idx="0">
                  <c:v>30代後半（35～39歳）</c:v>
                </c:pt>
                <c:pt idx="1">
                  <c:v>40代前半（40～44歳）</c:v>
                </c:pt>
                <c:pt idx="2">
                  <c:v>40代後半（45～49歳）</c:v>
                </c:pt>
                <c:pt idx="3">
                  <c:v>50代前半（50～54歳）</c:v>
                </c:pt>
                <c:pt idx="4">
                  <c:v>50代後半以降（55歳～）</c:v>
                </c:pt>
              </c:strCache>
            </c:strRef>
          </c:cat>
          <c:val>
            <c:numRef>
              <c:f>まとめ!$Y$115:$Y$119</c:f>
              <c:numCache>
                <c:formatCode>0%</c:formatCode>
                <c:ptCount val="5"/>
                <c:pt idx="0">
                  <c:v>0.64571428571428569</c:v>
                </c:pt>
                <c:pt idx="1">
                  <c:v>0.7142857142857143</c:v>
                </c:pt>
                <c:pt idx="2">
                  <c:v>0.43428571428571427</c:v>
                </c:pt>
                <c:pt idx="3">
                  <c:v>0.15428571428571428</c:v>
                </c:pt>
                <c:pt idx="4">
                  <c:v>0.04</c:v>
                </c:pt>
              </c:numCache>
            </c:numRef>
          </c:val>
          <c:extLst>
            <c:ext xmlns:c16="http://schemas.microsoft.com/office/drawing/2014/chart" uri="{C3380CC4-5D6E-409C-BE32-E72D297353CC}">
              <c16:uniqueId val="{00000000-131D-4CD2-AC27-8C6B1B485FA9}"/>
            </c:ext>
          </c:extLst>
        </c:ser>
        <c:ser>
          <c:idx val="1"/>
          <c:order val="1"/>
          <c:tx>
            <c:strRef>
              <c:f>まとめ!$Z$114</c:f>
              <c:strCache>
                <c:ptCount val="1"/>
                <c:pt idx="0">
                  <c:v>年収が下がる場合</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まとめ!$X$115:$X$119</c:f>
              <c:strCache>
                <c:ptCount val="5"/>
                <c:pt idx="0">
                  <c:v>30代後半（35～39歳）</c:v>
                </c:pt>
                <c:pt idx="1">
                  <c:v>40代前半（40～44歳）</c:v>
                </c:pt>
                <c:pt idx="2">
                  <c:v>40代後半（45～49歳）</c:v>
                </c:pt>
                <c:pt idx="3">
                  <c:v>50代前半（50～54歳）</c:v>
                </c:pt>
                <c:pt idx="4">
                  <c:v>50代後半以降（55歳～）</c:v>
                </c:pt>
              </c:strCache>
            </c:strRef>
          </c:cat>
          <c:val>
            <c:numRef>
              <c:f>まとめ!$Z$115:$Z$119</c:f>
              <c:numCache>
                <c:formatCode>0%</c:formatCode>
                <c:ptCount val="5"/>
                <c:pt idx="0">
                  <c:v>0.27</c:v>
                </c:pt>
                <c:pt idx="1">
                  <c:v>0.14000000000000001</c:v>
                </c:pt>
                <c:pt idx="2">
                  <c:v>0.31</c:v>
                </c:pt>
                <c:pt idx="3">
                  <c:v>0.53</c:v>
                </c:pt>
                <c:pt idx="4">
                  <c:v>0.55000000000000004</c:v>
                </c:pt>
              </c:numCache>
            </c:numRef>
          </c:val>
          <c:extLst>
            <c:ext xmlns:c16="http://schemas.microsoft.com/office/drawing/2014/chart" uri="{C3380CC4-5D6E-409C-BE32-E72D297353CC}">
              <c16:uniqueId val="{00000001-131D-4CD2-AC27-8C6B1B485FA9}"/>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81230052215704207"/>
          <c:y val="0.7592499811765"/>
          <c:w val="0.18732928921204309"/>
          <c:h val="0.22623468941382333"/>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82546494992846"/>
          <c:y val="9.8505260673840578E-2"/>
          <c:w val="0.53645222611236321"/>
          <c:h val="0.86038859868077833"/>
        </c:manualLayout>
      </c:layout>
      <c:barChart>
        <c:barDir val="bar"/>
        <c:grouping val="clustered"/>
        <c:varyColors val="0"/>
        <c:ser>
          <c:idx val="1"/>
          <c:order val="0"/>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まとめ!$N$137:$N$145</c:f>
              <c:strCache>
                <c:ptCount val="9"/>
                <c:pt idx="0">
                  <c:v>採用難易度が高いポジションへの転職</c:v>
                </c:pt>
                <c:pt idx="1">
                  <c:v>業績好調な業界への転職</c:v>
                </c:pt>
                <c:pt idx="2">
                  <c:v>役職が上がる転職</c:v>
                </c:pt>
                <c:pt idx="3">
                  <c:v>ヘッドハンティングでの転職</c:v>
                </c:pt>
                <c:pt idx="4">
                  <c:v>日系企業から外資系企業への転職</c:v>
                </c:pt>
                <c:pt idx="5">
                  <c:v>既に他社からの内定を獲得している場合</c:v>
                </c:pt>
                <c:pt idx="6">
                  <c:v>コンサルタントが企業に強く交渉できる場合</c:v>
                </c:pt>
                <c:pt idx="7">
                  <c:v>大手企業からベンチャー企業への転職</c:v>
                </c:pt>
                <c:pt idx="8">
                  <c:v>その他</c:v>
                </c:pt>
              </c:strCache>
            </c:strRef>
          </c:cat>
          <c:val>
            <c:numRef>
              <c:f>まとめ!$O$137:$O$145</c:f>
              <c:numCache>
                <c:formatCode>0%</c:formatCode>
                <c:ptCount val="9"/>
                <c:pt idx="0">
                  <c:v>0.57714285714285718</c:v>
                </c:pt>
                <c:pt idx="1">
                  <c:v>0.48</c:v>
                </c:pt>
                <c:pt idx="2">
                  <c:v>0.44</c:v>
                </c:pt>
                <c:pt idx="3">
                  <c:v>0.23</c:v>
                </c:pt>
                <c:pt idx="4">
                  <c:v>0.23</c:v>
                </c:pt>
                <c:pt idx="5">
                  <c:v>0.17</c:v>
                </c:pt>
                <c:pt idx="6">
                  <c:v>0.17</c:v>
                </c:pt>
                <c:pt idx="7">
                  <c:v>0.13142857142857142</c:v>
                </c:pt>
                <c:pt idx="8">
                  <c:v>2.2857142857142857E-2</c:v>
                </c:pt>
              </c:numCache>
            </c:numRef>
          </c:val>
          <c:extLst>
            <c:ext xmlns:c16="http://schemas.microsoft.com/office/drawing/2014/chart" uri="{C3380CC4-5D6E-409C-BE32-E72D297353CC}">
              <c16:uniqueId val="{00000000-7910-413E-AF90-F38663C5E35F}"/>
            </c:ext>
          </c:extLst>
        </c:ser>
        <c:dLbls>
          <c:dLblPos val="outEnd"/>
          <c:showLegendKey val="0"/>
          <c:showVal val="1"/>
          <c:showCatName val="0"/>
          <c:showSerName val="0"/>
          <c:showPercent val="0"/>
          <c:showBubbleSize val="0"/>
        </c:dLbls>
        <c:gapWidth val="50"/>
        <c:axId val="314968288"/>
        <c:axId val="314968848"/>
        <c:extLst/>
      </c:barChart>
      <c:catAx>
        <c:axId val="3149682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848"/>
        <c:crosses val="autoZero"/>
        <c:auto val="1"/>
        <c:lblAlgn val="ctr"/>
        <c:lblOffset val="100"/>
        <c:noMultiLvlLbl val="0"/>
      </c:catAx>
      <c:valAx>
        <c:axId val="314968848"/>
        <c:scaling>
          <c:orientation val="minMax"/>
          <c:max val="0.60000000000000009"/>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288"/>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661466428157797"/>
          <c:y val="9.8505260673840578E-2"/>
          <c:w val="0.52752633116747594"/>
          <c:h val="0.86038859868077833"/>
        </c:manualLayout>
      </c:layout>
      <c:barChart>
        <c:barDir val="bar"/>
        <c:grouping val="clustered"/>
        <c:varyColors val="0"/>
        <c:ser>
          <c:idx val="1"/>
          <c:order val="0"/>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まとめ!$N$295:$N$304</c:f>
              <c:strCache>
                <c:ptCount val="10"/>
                <c:pt idx="0">
                  <c:v>大手企業から中小企業への転職</c:v>
                </c:pt>
                <c:pt idx="1">
                  <c:v>役職が下がる転職</c:v>
                </c:pt>
                <c:pt idx="2">
                  <c:v>ベース給与が下がる異業種への転職</c:v>
                </c:pt>
                <c:pt idx="3">
                  <c:v>働き方を変更しての転職</c:v>
                </c:pt>
                <c:pt idx="4">
                  <c:v>首都圏から地方への転職</c:v>
                </c:pt>
                <c:pt idx="5">
                  <c:v>定年</c:v>
                </c:pt>
                <c:pt idx="6">
                  <c:v>キャリアアップのため、職種転換をする場合</c:v>
                </c:pt>
                <c:pt idx="7">
                  <c:v>年収レンジの低い若手が多い企業への転職</c:v>
                </c:pt>
                <c:pt idx="8">
                  <c:v>外資系企業から日系企業への転職</c:v>
                </c:pt>
                <c:pt idx="9">
                  <c:v>その他</c:v>
                </c:pt>
              </c:strCache>
            </c:strRef>
          </c:cat>
          <c:val>
            <c:numRef>
              <c:f>まとめ!$O$295:$O$304</c:f>
              <c:numCache>
                <c:formatCode>0%</c:formatCode>
                <c:ptCount val="10"/>
                <c:pt idx="0">
                  <c:v>0.49142857142857144</c:v>
                </c:pt>
                <c:pt idx="1">
                  <c:v>0.45714285714285713</c:v>
                </c:pt>
                <c:pt idx="2">
                  <c:v>0.44571428571428573</c:v>
                </c:pt>
                <c:pt idx="3">
                  <c:v>0.41714285714285715</c:v>
                </c:pt>
                <c:pt idx="4">
                  <c:v>0.35428571428571426</c:v>
                </c:pt>
                <c:pt idx="5">
                  <c:v>0.31428571428571428</c:v>
                </c:pt>
                <c:pt idx="6">
                  <c:v>0.26857142857142857</c:v>
                </c:pt>
                <c:pt idx="7">
                  <c:v>0.16</c:v>
                </c:pt>
                <c:pt idx="8">
                  <c:v>0.14285714285714285</c:v>
                </c:pt>
                <c:pt idx="9">
                  <c:v>2.2857142857142857E-2</c:v>
                </c:pt>
              </c:numCache>
            </c:numRef>
          </c:val>
          <c:extLst>
            <c:ext xmlns:c16="http://schemas.microsoft.com/office/drawing/2014/chart" uri="{C3380CC4-5D6E-409C-BE32-E72D297353CC}">
              <c16:uniqueId val="{00000000-2164-48F5-A2E8-83E82293EBFA}"/>
            </c:ext>
          </c:extLst>
        </c:ser>
        <c:dLbls>
          <c:dLblPos val="outEnd"/>
          <c:showLegendKey val="0"/>
          <c:showVal val="1"/>
          <c:showCatName val="0"/>
          <c:showSerName val="0"/>
          <c:showPercent val="0"/>
          <c:showBubbleSize val="0"/>
        </c:dLbls>
        <c:gapWidth val="50"/>
        <c:axId val="314968288"/>
        <c:axId val="314968848"/>
        <c:extLst/>
      </c:barChart>
      <c:catAx>
        <c:axId val="3149682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848"/>
        <c:crosses val="autoZero"/>
        <c:auto val="1"/>
        <c:lblAlgn val="ctr"/>
        <c:lblOffset val="100"/>
        <c:noMultiLvlLbl val="0"/>
      </c:catAx>
      <c:valAx>
        <c:axId val="314968848"/>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314968288"/>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56824149441591"/>
          <c:y val="7.5561010688217953E-2"/>
          <c:w val="0.67302106918226456"/>
          <c:h val="0.89290745981366382"/>
        </c:manualLayout>
      </c:layout>
      <c:barChart>
        <c:barDir val="bar"/>
        <c:grouping val="clustered"/>
        <c:varyColors val="0"/>
        <c:ser>
          <c:idx val="0"/>
          <c:order val="0"/>
          <c:tx>
            <c:strRef>
              <c:f>まとめ!$N$68</c:f>
              <c:strCache>
                <c:ptCount val="1"/>
                <c:pt idx="0">
                  <c:v>2022年</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まとめ!$M$69:$M$79</c:f>
              <c:strCache>
                <c:ptCount val="11"/>
                <c:pt idx="0">
                  <c:v>IT・インターネット</c:v>
                </c:pt>
                <c:pt idx="1">
                  <c:v>メーカー</c:v>
                </c:pt>
                <c:pt idx="2">
                  <c:v>コンサルティング</c:v>
                </c:pt>
                <c:pt idx="3">
                  <c:v>建設・不動産</c:v>
                </c:pt>
                <c:pt idx="4">
                  <c:v>金融</c:v>
                </c:pt>
                <c:pt idx="5">
                  <c:v>メディカル</c:v>
                </c:pt>
                <c:pt idx="6">
                  <c:v>商社</c:v>
                </c:pt>
                <c:pt idx="7">
                  <c:v>流通・小売・サービス</c:v>
                </c:pt>
                <c:pt idx="8">
                  <c:v>インフラ・教育・官公庁</c:v>
                </c:pt>
                <c:pt idx="9">
                  <c:v>広告・出版・マスコミ</c:v>
                </c:pt>
                <c:pt idx="10">
                  <c:v>その他</c:v>
                </c:pt>
              </c:strCache>
            </c:strRef>
          </c:cat>
          <c:val>
            <c:numRef>
              <c:f>まとめ!$N$69:$N$79</c:f>
              <c:numCache>
                <c:formatCode>0%</c:formatCode>
                <c:ptCount val="11"/>
                <c:pt idx="0">
                  <c:v>0.45714285714285713</c:v>
                </c:pt>
                <c:pt idx="1">
                  <c:v>0.4</c:v>
                </c:pt>
                <c:pt idx="2">
                  <c:v>0.28000000000000003</c:v>
                </c:pt>
                <c:pt idx="3">
                  <c:v>0.23428571428571429</c:v>
                </c:pt>
                <c:pt idx="4">
                  <c:v>0.16</c:v>
                </c:pt>
                <c:pt idx="5">
                  <c:v>0.11</c:v>
                </c:pt>
                <c:pt idx="6">
                  <c:v>0.11</c:v>
                </c:pt>
                <c:pt idx="7">
                  <c:v>4.5714285714285714E-2</c:v>
                </c:pt>
                <c:pt idx="8">
                  <c:v>1.7142857142857144E-2</c:v>
                </c:pt>
                <c:pt idx="9">
                  <c:v>0.01</c:v>
                </c:pt>
                <c:pt idx="10">
                  <c:v>0.01</c:v>
                </c:pt>
              </c:numCache>
            </c:numRef>
          </c:val>
          <c:extLst>
            <c:ext xmlns:c16="http://schemas.microsoft.com/office/drawing/2014/chart" uri="{C3380CC4-5D6E-409C-BE32-E72D297353CC}">
              <c16:uniqueId val="{00000000-EA5D-46EC-BE63-E521BBC7FE63}"/>
            </c:ext>
          </c:extLst>
        </c:ser>
        <c:ser>
          <c:idx val="1"/>
          <c:order val="1"/>
          <c:tx>
            <c:strRef>
              <c:f>まとめ!$O$68</c:f>
              <c:strCache>
                <c:ptCount val="1"/>
                <c:pt idx="0">
                  <c:v>2019年</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まとめ!$M$69:$M$79</c:f>
              <c:strCache>
                <c:ptCount val="11"/>
                <c:pt idx="0">
                  <c:v>IT・インターネット</c:v>
                </c:pt>
                <c:pt idx="1">
                  <c:v>メーカー</c:v>
                </c:pt>
                <c:pt idx="2">
                  <c:v>コンサルティング</c:v>
                </c:pt>
                <c:pt idx="3">
                  <c:v>建設・不動産</c:v>
                </c:pt>
                <c:pt idx="4">
                  <c:v>金融</c:v>
                </c:pt>
                <c:pt idx="5">
                  <c:v>メディカル</c:v>
                </c:pt>
                <c:pt idx="6">
                  <c:v>商社</c:v>
                </c:pt>
                <c:pt idx="7">
                  <c:v>流通・小売・サービス</c:v>
                </c:pt>
                <c:pt idx="8">
                  <c:v>インフラ・教育・官公庁</c:v>
                </c:pt>
                <c:pt idx="9">
                  <c:v>広告・出版・マスコミ</c:v>
                </c:pt>
                <c:pt idx="10">
                  <c:v>その他</c:v>
                </c:pt>
              </c:strCache>
            </c:strRef>
          </c:cat>
          <c:val>
            <c:numRef>
              <c:f>まとめ!$O$69:$O$79</c:f>
              <c:numCache>
                <c:formatCode>0%</c:formatCode>
                <c:ptCount val="11"/>
                <c:pt idx="0">
                  <c:v>0.44</c:v>
                </c:pt>
                <c:pt idx="1">
                  <c:v>0.46</c:v>
                </c:pt>
                <c:pt idx="2">
                  <c:v>0.21</c:v>
                </c:pt>
                <c:pt idx="3">
                  <c:v>0.25</c:v>
                </c:pt>
                <c:pt idx="4">
                  <c:v>0.15</c:v>
                </c:pt>
                <c:pt idx="5">
                  <c:v>0.14000000000000001</c:v>
                </c:pt>
                <c:pt idx="6">
                  <c:v>0.09</c:v>
                </c:pt>
                <c:pt idx="7">
                  <c:v>0.08</c:v>
                </c:pt>
                <c:pt idx="8">
                  <c:v>0.01</c:v>
                </c:pt>
                <c:pt idx="9">
                  <c:v>0.01</c:v>
                </c:pt>
                <c:pt idx="10">
                  <c:v>0</c:v>
                </c:pt>
              </c:numCache>
            </c:numRef>
          </c:val>
          <c:extLst>
            <c:ext xmlns:c16="http://schemas.microsoft.com/office/drawing/2014/chart" uri="{C3380CC4-5D6E-409C-BE32-E72D297353CC}">
              <c16:uniqueId val="{00000001-EA5D-46EC-BE63-E521BBC7FE63}"/>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84493343325400305"/>
          <c:y val="0.87289456338099647"/>
          <c:w val="0.1295658392170517"/>
          <c:h val="0.1125905154074617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508257533411249"/>
          <c:y val="7.7571312637508133E-2"/>
          <c:w val="0.58903604913658747"/>
          <c:h val="0.91276630180843021"/>
        </c:manualLayout>
      </c:layout>
      <c:barChart>
        <c:barDir val="bar"/>
        <c:grouping val="clustered"/>
        <c:varyColors val="0"/>
        <c:ser>
          <c:idx val="0"/>
          <c:order val="0"/>
          <c:tx>
            <c:strRef>
              <c:f>まとめ!$AB$68</c:f>
              <c:strCache>
                <c:ptCount val="1"/>
                <c:pt idx="0">
                  <c:v>年収が上がる場合</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まとめ!$AA$69:$AA$79</c:f>
              <c:strCache>
                <c:ptCount val="11"/>
                <c:pt idx="0">
                  <c:v>IT・インターネット</c:v>
                </c:pt>
                <c:pt idx="1">
                  <c:v>メーカー</c:v>
                </c:pt>
                <c:pt idx="2">
                  <c:v>コンサルティング</c:v>
                </c:pt>
                <c:pt idx="3">
                  <c:v>建設・不動産</c:v>
                </c:pt>
                <c:pt idx="4">
                  <c:v>金融</c:v>
                </c:pt>
                <c:pt idx="5">
                  <c:v>メディカル</c:v>
                </c:pt>
                <c:pt idx="6">
                  <c:v>商社</c:v>
                </c:pt>
                <c:pt idx="7">
                  <c:v>流通・小売・サービス</c:v>
                </c:pt>
                <c:pt idx="8">
                  <c:v>インフラ・教育・官公庁</c:v>
                </c:pt>
                <c:pt idx="9">
                  <c:v>広告・出版・マスコミ</c:v>
                </c:pt>
                <c:pt idx="10">
                  <c:v>その他</c:v>
                </c:pt>
              </c:strCache>
            </c:strRef>
          </c:cat>
          <c:val>
            <c:numRef>
              <c:f>まとめ!$AB$69:$AB$79</c:f>
              <c:numCache>
                <c:formatCode>0%</c:formatCode>
                <c:ptCount val="11"/>
                <c:pt idx="0">
                  <c:v>0.45714285714285713</c:v>
                </c:pt>
                <c:pt idx="1">
                  <c:v>0.4</c:v>
                </c:pt>
                <c:pt idx="2">
                  <c:v>0.28000000000000003</c:v>
                </c:pt>
                <c:pt idx="3">
                  <c:v>0.23428571428571429</c:v>
                </c:pt>
                <c:pt idx="4">
                  <c:v>0.16</c:v>
                </c:pt>
                <c:pt idx="5">
                  <c:v>0.11</c:v>
                </c:pt>
                <c:pt idx="6">
                  <c:v>0.11</c:v>
                </c:pt>
                <c:pt idx="7">
                  <c:v>4.5714285714285714E-2</c:v>
                </c:pt>
                <c:pt idx="8">
                  <c:v>1.7142857142857144E-2</c:v>
                </c:pt>
                <c:pt idx="9">
                  <c:v>0.01</c:v>
                </c:pt>
                <c:pt idx="10">
                  <c:v>0.01</c:v>
                </c:pt>
              </c:numCache>
            </c:numRef>
          </c:val>
          <c:extLst>
            <c:ext xmlns:c16="http://schemas.microsoft.com/office/drawing/2014/chart" uri="{C3380CC4-5D6E-409C-BE32-E72D297353CC}">
              <c16:uniqueId val="{00000000-D936-4611-A25A-3356DEEFB9C3}"/>
            </c:ext>
          </c:extLst>
        </c:ser>
        <c:ser>
          <c:idx val="1"/>
          <c:order val="1"/>
          <c:tx>
            <c:strRef>
              <c:f>まとめ!$AC$68</c:f>
              <c:strCache>
                <c:ptCount val="1"/>
                <c:pt idx="0">
                  <c:v>年収が下がる場合</c:v>
                </c:pt>
              </c:strCache>
            </c:strRef>
          </c:tx>
          <c:spPr>
            <a:solidFill>
              <a:srgbClr val="002060"/>
            </a:solidFill>
            <a:ln>
              <a:noFill/>
            </a:ln>
            <a:effectLst/>
          </c:spPr>
          <c:invertIfNegative val="0"/>
          <c:dLbls>
            <c:dLbl>
              <c:idx val="10"/>
              <c:layout>
                <c:manualLayout>
                  <c:x val="-2.2101301227161699E-3"/>
                  <c:y val="3.7174019593755627E-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936-4611-A25A-3356DEEFB9C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0000">
                          <a:shade val="95000"/>
                          <a:satMod val="105000"/>
                        </a:srgbClr>
                      </a:solidFill>
                      <a:prstDash val="solid"/>
                    </a:ln>
                    <a:effectLst/>
                  </c:spPr>
                </c15:leaderLines>
              </c:ext>
            </c:extLst>
          </c:dLbls>
          <c:cat>
            <c:strRef>
              <c:f>まとめ!$AA$69:$AA$79</c:f>
              <c:strCache>
                <c:ptCount val="11"/>
                <c:pt idx="0">
                  <c:v>IT・インターネット</c:v>
                </c:pt>
                <c:pt idx="1">
                  <c:v>メーカー</c:v>
                </c:pt>
                <c:pt idx="2">
                  <c:v>コンサルティング</c:v>
                </c:pt>
                <c:pt idx="3">
                  <c:v>建設・不動産</c:v>
                </c:pt>
                <c:pt idx="4">
                  <c:v>金融</c:v>
                </c:pt>
                <c:pt idx="5">
                  <c:v>メディカル</c:v>
                </c:pt>
                <c:pt idx="6">
                  <c:v>商社</c:v>
                </c:pt>
                <c:pt idx="7">
                  <c:v>流通・小売・サービス</c:v>
                </c:pt>
                <c:pt idx="8">
                  <c:v>インフラ・教育・官公庁</c:v>
                </c:pt>
                <c:pt idx="9">
                  <c:v>広告・出版・マスコミ</c:v>
                </c:pt>
                <c:pt idx="10">
                  <c:v>その他</c:v>
                </c:pt>
              </c:strCache>
            </c:strRef>
          </c:cat>
          <c:val>
            <c:numRef>
              <c:f>まとめ!$AC$69:$AC$79</c:f>
              <c:numCache>
                <c:formatCode>0%</c:formatCode>
                <c:ptCount val="11"/>
                <c:pt idx="0">
                  <c:v>0.1</c:v>
                </c:pt>
                <c:pt idx="1">
                  <c:v>0.49</c:v>
                </c:pt>
                <c:pt idx="2">
                  <c:v>0.04</c:v>
                </c:pt>
                <c:pt idx="3">
                  <c:v>0.21</c:v>
                </c:pt>
                <c:pt idx="4">
                  <c:v>7.0000000000000007E-2</c:v>
                </c:pt>
                <c:pt idx="5">
                  <c:v>0.08</c:v>
                </c:pt>
                <c:pt idx="6">
                  <c:v>0.11</c:v>
                </c:pt>
                <c:pt idx="7">
                  <c:v>0.31</c:v>
                </c:pt>
                <c:pt idx="8">
                  <c:v>0.1</c:v>
                </c:pt>
                <c:pt idx="9">
                  <c:v>0.05</c:v>
                </c:pt>
                <c:pt idx="10">
                  <c:v>0.01</c:v>
                </c:pt>
              </c:numCache>
            </c:numRef>
          </c:val>
          <c:extLst>
            <c:ext xmlns:c16="http://schemas.microsoft.com/office/drawing/2014/chart" uri="{C3380CC4-5D6E-409C-BE32-E72D297353CC}">
              <c16:uniqueId val="{00000001-D936-4611-A25A-3356DEEFB9C3}"/>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77475867815423849"/>
          <c:y val="0.8342299190360678"/>
          <c:w val="0.21603969741752382"/>
          <c:h val="0.1512547459618458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30142534741604"/>
          <c:y val="6.6681054677225959E-2"/>
          <c:w val="0.58113138842256062"/>
          <c:h val="0.91653241407383412"/>
        </c:manualLayout>
      </c:layout>
      <c:barChart>
        <c:barDir val="bar"/>
        <c:grouping val="clustered"/>
        <c:varyColors val="0"/>
        <c:ser>
          <c:idx val="0"/>
          <c:order val="0"/>
          <c:tx>
            <c:strRef>
              <c:f>まとめ!$N$44</c:f>
              <c:strCache>
                <c:ptCount val="1"/>
                <c:pt idx="0">
                  <c:v>2022年</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まとめ!$M$45:$M$58</c:f>
              <c:strCache>
                <c:ptCount val="14"/>
                <c:pt idx="0">
                  <c:v>経営・経営企画・事業企画系</c:v>
                </c:pt>
                <c:pt idx="1">
                  <c:v>技術系（IT・Web・通信系）</c:v>
                </c:pt>
                <c:pt idx="2">
                  <c:v>営業・マーケティング系</c:v>
                </c:pt>
                <c:pt idx="3">
                  <c:v>コンサルタント系</c:v>
                </c:pt>
                <c:pt idx="4">
                  <c:v>技術系（建築・設備・土木・プラント）</c:v>
                </c:pt>
                <c:pt idx="5">
                  <c:v>事務・管理系</c:v>
                </c:pt>
                <c:pt idx="6">
                  <c:v>技術系（電気・電子・半導体）</c:v>
                </c:pt>
                <c:pt idx="7">
                  <c:v>金融系</c:v>
                </c:pt>
                <c:pt idx="8">
                  <c:v>技術系（機械・メカトロ・自動車）</c:v>
                </c:pt>
                <c:pt idx="9">
                  <c:v>不動産系専門職</c:v>
                </c:pt>
                <c:pt idx="10">
                  <c:v>技術・専門職系（メディカル）</c:v>
                </c:pt>
                <c:pt idx="11">
                  <c:v>技術系（化学・素材・食品）</c:v>
                </c:pt>
                <c:pt idx="12">
                  <c:v>クリエイティブ系</c:v>
                </c:pt>
                <c:pt idx="13">
                  <c:v>サービス・流通系</c:v>
                </c:pt>
              </c:strCache>
            </c:strRef>
          </c:cat>
          <c:val>
            <c:numRef>
              <c:f>まとめ!$N$45:$N$58</c:f>
              <c:numCache>
                <c:formatCode>0%</c:formatCode>
                <c:ptCount val="14"/>
                <c:pt idx="0">
                  <c:v>0.44</c:v>
                </c:pt>
                <c:pt idx="1">
                  <c:v>0.35</c:v>
                </c:pt>
                <c:pt idx="2">
                  <c:v>0.28000000000000003</c:v>
                </c:pt>
                <c:pt idx="3">
                  <c:v>0.27</c:v>
                </c:pt>
                <c:pt idx="4">
                  <c:v>0.18</c:v>
                </c:pt>
                <c:pt idx="5">
                  <c:v>0.17</c:v>
                </c:pt>
                <c:pt idx="6">
                  <c:v>0.14000000000000001</c:v>
                </c:pt>
                <c:pt idx="7">
                  <c:v>0.13</c:v>
                </c:pt>
                <c:pt idx="8">
                  <c:v>0.13</c:v>
                </c:pt>
                <c:pt idx="9">
                  <c:v>0.08</c:v>
                </c:pt>
                <c:pt idx="10">
                  <c:v>7.0000000000000007E-2</c:v>
                </c:pt>
                <c:pt idx="11">
                  <c:v>0.06</c:v>
                </c:pt>
                <c:pt idx="12">
                  <c:v>0.03</c:v>
                </c:pt>
                <c:pt idx="13">
                  <c:v>0.02</c:v>
                </c:pt>
              </c:numCache>
            </c:numRef>
          </c:val>
          <c:extLst>
            <c:ext xmlns:c16="http://schemas.microsoft.com/office/drawing/2014/chart" uri="{C3380CC4-5D6E-409C-BE32-E72D297353CC}">
              <c16:uniqueId val="{00000000-DDA2-45CA-AAAA-19B5B91C4355}"/>
            </c:ext>
          </c:extLst>
        </c:ser>
        <c:ser>
          <c:idx val="1"/>
          <c:order val="1"/>
          <c:tx>
            <c:strRef>
              <c:f>まとめ!$O$44</c:f>
              <c:strCache>
                <c:ptCount val="1"/>
                <c:pt idx="0">
                  <c:v>2019年</c:v>
                </c:pt>
              </c:strCache>
            </c:strRef>
          </c:tx>
          <c:spPr>
            <a:solidFill>
              <a:schemeClr val="tx2">
                <a:lumMod val="20000"/>
                <a:lumOff val="80000"/>
              </a:schemeClr>
            </a:solidFill>
            <a:ln>
              <a:noFill/>
            </a:ln>
            <a:effectLst/>
          </c:spPr>
          <c:invertIfNegative val="0"/>
          <c:dLbls>
            <c:dLbl>
              <c:idx val="13"/>
              <c:layout>
                <c:manualLayout>
                  <c:x val="-4.4169319434257098E-3"/>
                  <c:y val="-3.1212806050437024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4.6112769489364408E-2"/>
                      <c:h val="6.4152419176825543E-2"/>
                    </c:manualLayout>
                  </c15:layout>
                </c:ext>
                <c:ext xmlns:c16="http://schemas.microsoft.com/office/drawing/2014/chart" uri="{C3380CC4-5D6E-409C-BE32-E72D297353CC}">
                  <c16:uniqueId val="{00000002-DDA2-45CA-AAAA-19B5B91C43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0000">
                          <a:shade val="95000"/>
                          <a:satMod val="105000"/>
                        </a:srgbClr>
                      </a:solidFill>
                      <a:prstDash val="solid"/>
                      <a:round/>
                    </a:ln>
                    <a:effectLst/>
                  </c:spPr>
                </c15:leaderLines>
              </c:ext>
            </c:extLst>
          </c:dLbls>
          <c:cat>
            <c:strRef>
              <c:f>まとめ!$M$45:$M$58</c:f>
              <c:strCache>
                <c:ptCount val="14"/>
                <c:pt idx="0">
                  <c:v>経営・経営企画・事業企画系</c:v>
                </c:pt>
                <c:pt idx="1">
                  <c:v>技術系（IT・Web・通信系）</c:v>
                </c:pt>
                <c:pt idx="2">
                  <c:v>営業・マーケティング系</c:v>
                </c:pt>
                <c:pt idx="3">
                  <c:v>コンサルタント系</c:v>
                </c:pt>
                <c:pt idx="4">
                  <c:v>技術系（建築・設備・土木・プラント）</c:v>
                </c:pt>
                <c:pt idx="5">
                  <c:v>事務・管理系</c:v>
                </c:pt>
                <c:pt idx="6">
                  <c:v>技術系（電気・電子・半導体）</c:v>
                </c:pt>
                <c:pt idx="7">
                  <c:v>金融系</c:v>
                </c:pt>
                <c:pt idx="8">
                  <c:v>技術系（機械・メカトロ・自動車）</c:v>
                </c:pt>
                <c:pt idx="9">
                  <c:v>不動産系専門職</c:v>
                </c:pt>
                <c:pt idx="10">
                  <c:v>技術・専門職系（メディカル）</c:v>
                </c:pt>
                <c:pt idx="11">
                  <c:v>技術系（化学・素材・食品）</c:v>
                </c:pt>
                <c:pt idx="12">
                  <c:v>クリエイティブ系</c:v>
                </c:pt>
                <c:pt idx="13">
                  <c:v>サービス・流通系</c:v>
                </c:pt>
              </c:strCache>
            </c:strRef>
          </c:cat>
          <c:val>
            <c:numRef>
              <c:f>まとめ!$O$45:$O$58</c:f>
              <c:numCache>
                <c:formatCode>0%</c:formatCode>
                <c:ptCount val="14"/>
                <c:pt idx="0">
                  <c:v>0.42</c:v>
                </c:pt>
                <c:pt idx="1">
                  <c:v>0.28000000000000003</c:v>
                </c:pt>
                <c:pt idx="2">
                  <c:v>0.39</c:v>
                </c:pt>
                <c:pt idx="3">
                  <c:v>0.19</c:v>
                </c:pt>
                <c:pt idx="4">
                  <c:v>0.17</c:v>
                </c:pt>
                <c:pt idx="5">
                  <c:v>0.2</c:v>
                </c:pt>
                <c:pt idx="6">
                  <c:v>0.14000000000000001</c:v>
                </c:pt>
                <c:pt idx="7">
                  <c:v>0.06</c:v>
                </c:pt>
                <c:pt idx="8">
                  <c:v>0.17</c:v>
                </c:pt>
                <c:pt idx="9">
                  <c:v>7.0000000000000007E-2</c:v>
                </c:pt>
                <c:pt idx="10">
                  <c:v>0.05</c:v>
                </c:pt>
                <c:pt idx="11">
                  <c:v>0.08</c:v>
                </c:pt>
                <c:pt idx="12">
                  <c:v>0.03</c:v>
                </c:pt>
                <c:pt idx="13">
                  <c:v>0.03</c:v>
                </c:pt>
              </c:numCache>
            </c:numRef>
          </c:val>
          <c:extLst>
            <c:ext xmlns:c16="http://schemas.microsoft.com/office/drawing/2014/chart" uri="{C3380CC4-5D6E-409C-BE32-E72D297353CC}">
              <c16:uniqueId val="{00000001-DDA2-45CA-AAAA-19B5B91C4355}"/>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a:effectLst/>
      </c:spPr>
    </c:plotArea>
    <c:legend>
      <c:legendPos val="r"/>
      <c:layout>
        <c:manualLayout>
          <c:xMode val="edge"/>
          <c:yMode val="edge"/>
          <c:x val="0.84927689259447448"/>
          <c:y val="0.8888577804150336"/>
          <c:w val="0.1295658392170517"/>
          <c:h val="8.7261891125366933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495964222704087"/>
          <c:y val="9.2864701027299837E-2"/>
          <c:w val="0.58925056396733055"/>
          <c:h val="0.90713529897270018"/>
        </c:manualLayout>
      </c:layout>
      <c:barChart>
        <c:barDir val="bar"/>
        <c:grouping val="clustered"/>
        <c:varyColors val="0"/>
        <c:ser>
          <c:idx val="0"/>
          <c:order val="0"/>
          <c:tx>
            <c:strRef>
              <c:f>まとめ!$O$90</c:f>
              <c:strCache>
                <c:ptCount val="1"/>
                <c:pt idx="0">
                  <c:v>2022年</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まとめ!$N$91:$N$98</c:f>
              <c:strCache>
                <c:ptCount val="8"/>
                <c:pt idx="0">
                  <c:v>経営者・役員</c:v>
                </c:pt>
                <c:pt idx="1">
                  <c:v>本部長・事業部長クラス</c:v>
                </c:pt>
                <c:pt idx="2">
                  <c:v>部長・次長クラス</c:v>
                </c:pt>
                <c:pt idx="3">
                  <c:v>課長クラス</c:v>
                </c:pt>
                <c:pt idx="4">
                  <c:v>主任・係長クラス</c:v>
                </c:pt>
                <c:pt idx="5">
                  <c:v>顧問</c:v>
                </c:pt>
                <c:pt idx="6">
                  <c:v>役職なし</c:v>
                </c:pt>
                <c:pt idx="7">
                  <c:v>その他</c:v>
                </c:pt>
              </c:strCache>
            </c:strRef>
          </c:cat>
          <c:val>
            <c:numRef>
              <c:f>まとめ!$O$91:$O$98</c:f>
              <c:numCache>
                <c:formatCode>0%</c:formatCode>
                <c:ptCount val="8"/>
                <c:pt idx="0">
                  <c:v>0.14857142857142858</c:v>
                </c:pt>
                <c:pt idx="1">
                  <c:v>0.28000000000000003</c:v>
                </c:pt>
                <c:pt idx="2">
                  <c:v>0.62857142857142856</c:v>
                </c:pt>
                <c:pt idx="3">
                  <c:v>0.67</c:v>
                </c:pt>
                <c:pt idx="4">
                  <c:v>0.42857142857142855</c:v>
                </c:pt>
                <c:pt idx="5">
                  <c:v>0.01</c:v>
                </c:pt>
                <c:pt idx="6">
                  <c:v>0.19428571428571428</c:v>
                </c:pt>
                <c:pt idx="7">
                  <c:v>0.01</c:v>
                </c:pt>
              </c:numCache>
            </c:numRef>
          </c:val>
          <c:extLst>
            <c:ext xmlns:c16="http://schemas.microsoft.com/office/drawing/2014/chart" uri="{C3380CC4-5D6E-409C-BE32-E72D297353CC}">
              <c16:uniqueId val="{00000000-E238-4EEA-B217-B0098EE28B45}"/>
            </c:ext>
          </c:extLst>
        </c:ser>
        <c:ser>
          <c:idx val="1"/>
          <c:order val="1"/>
          <c:tx>
            <c:strRef>
              <c:f>まとめ!$P$90</c:f>
              <c:strCache>
                <c:ptCount val="1"/>
                <c:pt idx="0">
                  <c:v>2019年</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まとめ!$N$91:$N$98</c:f>
              <c:strCache>
                <c:ptCount val="8"/>
                <c:pt idx="0">
                  <c:v>経営者・役員</c:v>
                </c:pt>
                <c:pt idx="1">
                  <c:v>本部長・事業部長クラス</c:v>
                </c:pt>
                <c:pt idx="2">
                  <c:v>部長・次長クラス</c:v>
                </c:pt>
                <c:pt idx="3">
                  <c:v>課長クラス</c:v>
                </c:pt>
                <c:pt idx="4">
                  <c:v>主任・係長クラス</c:v>
                </c:pt>
                <c:pt idx="5">
                  <c:v>顧問</c:v>
                </c:pt>
                <c:pt idx="6">
                  <c:v>役職なし</c:v>
                </c:pt>
                <c:pt idx="7">
                  <c:v>その他</c:v>
                </c:pt>
              </c:strCache>
            </c:strRef>
          </c:cat>
          <c:val>
            <c:numRef>
              <c:f>まとめ!$P$91:$P$98</c:f>
              <c:numCache>
                <c:formatCode>0%</c:formatCode>
                <c:ptCount val="8"/>
                <c:pt idx="0">
                  <c:v>0.09</c:v>
                </c:pt>
                <c:pt idx="1">
                  <c:v>0.27</c:v>
                </c:pt>
                <c:pt idx="2">
                  <c:v>0.54</c:v>
                </c:pt>
                <c:pt idx="3">
                  <c:v>0.67</c:v>
                </c:pt>
                <c:pt idx="4">
                  <c:v>0.34</c:v>
                </c:pt>
                <c:pt idx="5">
                  <c:v>0</c:v>
                </c:pt>
                <c:pt idx="6">
                  <c:v>0.14000000000000001</c:v>
                </c:pt>
                <c:pt idx="7">
                  <c:v>0.01</c:v>
                </c:pt>
              </c:numCache>
            </c:numRef>
          </c:val>
          <c:extLst>
            <c:ext xmlns:c16="http://schemas.microsoft.com/office/drawing/2014/chart" uri="{C3380CC4-5D6E-409C-BE32-E72D297353CC}">
              <c16:uniqueId val="{00000001-E238-4EEA-B217-B0098EE28B45}"/>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8624204387731792"/>
          <c:y val="0.86665499553953762"/>
          <c:w val="0.1295658392170517"/>
          <c:h val="0.11883013946164965"/>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368439701115953"/>
          <c:y val="5.8602544731988282E-2"/>
          <c:w val="0.58039851205998583"/>
          <c:h val="0.92485354332477721"/>
        </c:manualLayout>
      </c:layout>
      <c:barChart>
        <c:barDir val="bar"/>
        <c:grouping val="clustered"/>
        <c:varyColors val="0"/>
        <c:ser>
          <c:idx val="0"/>
          <c:order val="0"/>
          <c:tx>
            <c:strRef>
              <c:f>まとめ!$S$44</c:f>
              <c:strCache>
                <c:ptCount val="1"/>
                <c:pt idx="0">
                  <c:v>年収が上がる場合</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まとめ!$R$45:$R$59</c:f>
              <c:strCache>
                <c:ptCount val="15"/>
                <c:pt idx="0">
                  <c:v>経営・経営企画・事業企画系</c:v>
                </c:pt>
                <c:pt idx="1">
                  <c:v>技術系（IT・Web・通信系）</c:v>
                </c:pt>
                <c:pt idx="2">
                  <c:v>営業・マーケティング系</c:v>
                </c:pt>
                <c:pt idx="3">
                  <c:v>コンサルタント系</c:v>
                </c:pt>
                <c:pt idx="4">
                  <c:v>技術系（建築・設備・土木・プラント）</c:v>
                </c:pt>
                <c:pt idx="5">
                  <c:v>事務・管理系</c:v>
                </c:pt>
                <c:pt idx="6">
                  <c:v>技術系（電気・電子・半導体）</c:v>
                </c:pt>
                <c:pt idx="7">
                  <c:v>金融系</c:v>
                </c:pt>
                <c:pt idx="8">
                  <c:v>技術系（機械・メカトロ・自動車）</c:v>
                </c:pt>
                <c:pt idx="9">
                  <c:v>不動産系専門職</c:v>
                </c:pt>
                <c:pt idx="10">
                  <c:v>技術・専門職系（メディカル）</c:v>
                </c:pt>
                <c:pt idx="11">
                  <c:v>技術系（化学・素材・食品）</c:v>
                </c:pt>
                <c:pt idx="12">
                  <c:v>クリエイティブ系</c:v>
                </c:pt>
                <c:pt idx="13">
                  <c:v>サービス・流通系</c:v>
                </c:pt>
                <c:pt idx="14">
                  <c:v>その他</c:v>
                </c:pt>
              </c:strCache>
            </c:strRef>
          </c:cat>
          <c:val>
            <c:numRef>
              <c:f>まとめ!$S$45:$S$59</c:f>
              <c:numCache>
                <c:formatCode>0%</c:formatCode>
                <c:ptCount val="15"/>
                <c:pt idx="0">
                  <c:v>0.44</c:v>
                </c:pt>
                <c:pt idx="1">
                  <c:v>0.35</c:v>
                </c:pt>
                <c:pt idx="2">
                  <c:v>0.28000000000000003</c:v>
                </c:pt>
                <c:pt idx="3">
                  <c:v>0.27</c:v>
                </c:pt>
                <c:pt idx="4">
                  <c:v>0.18</c:v>
                </c:pt>
                <c:pt idx="5">
                  <c:v>0.17</c:v>
                </c:pt>
                <c:pt idx="6">
                  <c:v>0.14000000000000001</c:v>
                </c:pt>
                <c:pt idx="7">
                  <c:v>0.13</c:v>
                </c:pt>
                <c:pt idx="8">
                  <c:v>0.13</c:v>
                </c:pt>
                <c:pt idx="9">
                  <c:v>0.08</c:v>
                </c:pt>
                <c:pt idx="10">
                  <c:v>7.0000000000000007E-2</c:v>
                </c:pt>
                <c:pt idx="11">
                  <c:v>0.06</c:v>
                </c:pt>
                <c:pt idx="12">
                  <c:v>0.03</c:v>
                </c:pt>
                <c:pt idx="13">
                  <c:v>0.02</c:v>
                </c:pt>
                <c:pt idx="14">
                  <c:v>0</c:v>
                </c:pt>
              </c:numCache>
            </c:numRef>
          </c:val>
          <c:extLst>
            <c:ext xmlns:c16="http://schemas.microsoft.com/office/drawing/2014/chart" uri="{C3380CC4-5D6E-409C-BE32-E72D297353CC}">
              <c16:uniqueId val="{00000000-A75C-4B15-AA4C-1171726A315C}"/>
            </c:ext>
          </c:extLst>
        </c:ser>
        <c:ser>
          <c:idx val="1"/>
          <c:order val="1"/>
          <c:tx>
            <c:strRef>
              <c:f>まとめ!$T$44</c:f>
              <c:strCache>
                <c:ptCount val="1"/>
                <c:pt idx="0">
                  <c:v>年収が下がる場合</c:v>
                </c:pt>
              </c:strCache>
            </c:strRef>
          </c:tx>
          <c:spPr>
            <a:solidFill>
              <a:srgbClr val="002060"/>
            </a:solidFill>
            <a:ln>
              <a:noFill/>
            </a:ln>
            <a:effectLst/>
          </c:spPr>
          <c:invertIfNegative val="0"/>
          <c:dLbls>
            <c:dLbl>
              <c:idx val="14"/>
              <c:layout>
                <c:manualLayout>
                  <c:x val="-6.6369900884130691E-3"/>
                  <c:y val="-8.229614341196634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75C-4B15-AA4C-1171726A31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0000">
                          <a:shade val="95000"/>
                          <a:satMod val="105000"/>
                        </a:srgbClr>
                      </a:solidFill>
                      <a:prstDash val="solid"/>
                    </a:ln>
                    <a:effectLst/>
                  </c:spPr>
                </c15:leaderLines>
              </c:ext>
            </c:extLst>
          </c:dLbls>
          <c:cat>
            <c:strRef>
              <c:f>まとめ!$R$45:$R$59</c:f>
              <c:strCache>
                <c:ptCount val="15"/>
                <c:pt idx="0">
                  <c:v>経営・経営企画・事業企画系</c:v>
                </c:pt>
                <c:pt idx="1">
                  <c:v>技術系（IT・Web・通信系）</c:v>
                </c:pt>
                <c:pt idx="2">
                  <c:v>営業・マーケティング系</c:v>
                </c:pt>
                <c:pt idx="3">
                  <c:v>コンサルタント系</c:v>
                </c:pt>
                <c:pt idx="4">
                  <c:v>技術系（建築・設備・土木・プラント）</c:v>
                </c:pt>
                <c:pt idx="5">
                  <c:v>事務・管理系</c:v>
                </c:pt>
                <c:pt idx="6">
                  <c:v>技術系（電気・電子・半導体）</c:v>
                </c:pt>
                <c:pt idx="7">
                  <c:v>金融系</c:v>
                </c:pt>
                <c:pt idx="8">
                  <c:v>技術系（機械・メカトロ・自動車）</c:v>
                </c:pt>
                <c:pt idx="9">
                  <c:v>不動産系専門職</c:v>
                </c:pt>
                <c:pt idx="10">
                  <c:v>技術・専門職系（メディカル）</c:v>
                </c:pt>
                <c:pt idx="11">
                  <c:v>技術系（化学・素材・食品）</c:v>
                </c:pt>
                <c:pt idx="12">
                  <c:v>クリエイティブ系</c:v>
                </c:pt>
                <c:pt idx="13">
                  <c:v>サービス・流通系</c:v>
                </c:pt>
                <c:pt idx="14">
                  <c:v>その他</c:v>
                </c:pt>
              </c:strCache>
            </c:strRef>
          </c:cat>
          <c:val>
            <c:numRef>
              <c:f>まとめ!$T$45:$T$59</c:f>
              <c:numCache>
                <c:formatCode>0%</c:formatCode>
                <c:ptCount val="15"/>
                <c:pt idx="0">
                  <c:v>0.13</c:v>
                </c:pt>
                <c:pt idx="1">
                  <c:v>0.09</c:v>
                </c:pt>
                <c:pt idx="2">
                  <c:v>0.37</c:v>
                </c:pt>
                <c:pt idx="3">
                  <c:v>0.05</c:v>
                </c:pt>
                <c:pt idx="4">
                  <c:v>0.1</c:v>
                </c:pt>
                <c:pt idx="5">
                  <c:v>0.37</c:v>
                </c:pt>
                <c:pt idx="6">
                  <c:v>0.06</c:v>
                </c:pt>
                <c:pt idx="7">
                  <c:v>0.05</c:v>
                </c:pt>
                <c:pt idx="8">
                  <c:v>0.08</c:v>
                </c:pt>
                <c:pt idx="9">
                  <c:v>7.0000000000000007E-2</c:v>
                </c:pt>
                <c:pt idx="10">
                  <c:v>0.04</c:v>
                </c:pt>
                <c:pt idx="11">
                  <c:v>0.04</c:v>
                </c:pt>
                <c:pt idx="12">
                  <c:v>0.03</c:v>
                </c:pt>
                <c:pt idx="13">
                  <c:v>0.17</c:v>
                </c:pt>
                <c:pt idx="14">
                  <c:v>0.02</c:v>
                </c:pt>
              </c:numCache>
            </c:numRef>
          </c:val>
          <c:extLst>
            <c:ext xmlns:c16="http://schemas.microsoft.com/office/drawing/2014/chart" uri="{C3380CC4-5D6E-409C-BE32-E72D297353CC}">
              <c16:uniqueId val="{00000001-A75C-4B15-AA4C-1171726A315C}"/>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78146168470847932"/>
          <c:y val="0.88966235126655357"/>
          <c:w val="0.21597375444948344"/>
          <c:h val="9.861275488648924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571702478167309"/>
          <c:y val="0.10158090126875022"/>
          <c:w val="0.68846469949661171"/>
          <c:h val="0.89841909873124981"/>
        </c:manualLayout>
      </c:layout>
      <c:barChart>
        <c:barDir val="bar"/>
        <c:grouping val="clustered"/>
        <c:varyColors val="0"/>
        <c:ser>
          <c:idx val="0"/>
          <c:order val="0"/>
          <c:tx>
            <c:strRef>
              <c:f>まとめ!$Z$90</c:f>
              <c:strCache>
                <c:ptCount val="1"/>
                <c:pt idx="0">
                  <c:v>年収が上がる場合</c:v>
                </c:pt>
              </c:strCache>
            </c:strRef>
          </c:tx>
          <c:spPr>
            <a:solidFill>
              <a:srgbClr val="FFC000"/>
            </a:solidFill>
            <a:ln>
              <a:noFill/>
            </a:ln>
            <a:effectLst/>
          </c:spPr>
          <c:invertIfNegative val="0"/>
          <c:dLbls>
            <c:dLbl>
              <c:idx val="7"/>
              <c:layout>
                <c:manualLayout>
                  <c:x val="-1.1031217302646746E-2"/>
                  <c:y val="2.37786753202206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ED-4463-B7AB-F776404D56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まとめ!$Y$91:$Y$98</c:f>
              <c:strCache>
                <c:ptCount val="8"/>
                <c:pt idx="0">
                  <c:v>経営者・役員</c:v>
                </c:pt>
                <c:pt idx="1">
                  <c:v>本部長・事業部長クラス</c:v>
                </c:pt>
                <c:pt idx="2">
                  <c:v>部長・次長クラス</c:v>
                </c:pt>
                <c:pt idx="3">
                  <c:v>課長クラス</c:v>
                </c:pt>
                <c:pt idx="4">
                  <c:v>主任・係長クラス</c:v>
                </c:pt>
                <c:pt idx="5">
                  <c:v>顧問</c:v>
                </c:pt>
                <c:pt idx="6">
                  <c:v>役職なし</c:v>
                </c:pt>
                <c:pt idx="7">
                  <c:v>その他</c:v>
                </c:pt>
              </c:strCache>
            </c:strRef>
          </c:cat>
          <c:val>
            <c:numRef>
              <c:f>まとめ!$Z$91:$Z$98</c:f>
              <c:numCache>
                <c:formatCode>0%</c:formatCode>
                <c:ptCount val="8"/>
                <c:pt idx="0">
                  <c:v>0.14857142857142858</c:v>
                </c:pt>
                <c:pt idx="1">
                  <c:v>0.28000000000000003</c:v>
                </c:pt>
                <c:pt idx="2">
                  <c:v>0.62857142857142856</c:v>
                </c:pt>
                <c:pt idx="3">
                  <c:v>0.67428571428571427</c:v>
                </c:pt>
                <c:pt idx="4">
                  <c:v>0.42857142857142855</c:v>
                </c:pt>
                <c:pt idx="5">
                  <c:v>0.01</c:v>
                </c:pt>
                <c:pt idx="6">
                  <c:v>0.19428571428571428</c:v>
                </c:pt>
                <c:pt idx="7">
                  <c:v>0.01</c:v>
                </c:pt>
              </c:numCache>
            </c:numRef>
          </c:val>
          <c:extLst>
            <c:ext xmlns:c16="http://schemas.microsoft.com/office/drawing/2014/chart" uri="{C3380CC4-5D6E-409C-BE32-E72D297353CC}">
              <c16:uniqueId val="{00000000-EC66-4A34-AED8-412AA3C6D721}"/>
            </c:ext>
          </c:extLst>
        </c:ser>
        <c:ser>
          <c:idx val="1"/>
          <c:order val="1"/>
          <c:tx>
            <c:strRef>
              <c:f>まとめ!$AA$90</c:f>
              <c:strCache>
                <c:ptCount val="1"/>
                <c:pt idx="0">
                  <c:v>年収が下がる場合</c:v>
                </c:pt>
              </c:strCache>
            </c:strRef>
          </c:tx>
          <c:spPr>
            <a:solidFill>
              <a:srgbClr val="002060"/>
            </a:solidFill>
            <a:ln>
              <a:noFill/>
            </a:ln>
            <a:effectLst/>
          </c:spPr>
          <c:invertIfNegative val="0"/>
          <c:dLbls>
            <c:dLbl>
              <c:idx val="7"/>
              <c:layout>
                <c:manualLayout>
                  <c:x val="-1.1031217302646786E-2"/>
                  <c:y val="4.757532478912204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ED-4463-B7AB-F776404D56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まとめ!$Y$91:$Y$98</c:f>
              <c:strCache>
                <c:ptCount val="8"/>
                <c:pt idx="0">
                  <c:v>経営者・役員</c:v>
                </c:pt>
                <c:pt idx="1">
                  <c:v>本部長・事業部長クラス</c:v>
                </c:pt>
                <c:pt idx="2">
                  <c:v>部長・次長クラス</c:v>
                </c:pt>
                <c:pt idx="3">
                  <c:v>課長クラス</c:v>
                </c:pt>
                <c:pt idx="4">
                  <c:v>主任・係長クラス</c:v>
                </c:pt>
                <c:pt idx="5">
                  <c:v>顧問</c:v>
                </c:pt>
                <c:pt idx="6">
                  <c:v>役職なし</c:v>
                </c:pt>
                <c:pt idx="7">
                  <c:v>その他</c:v>
                </c:pt>
              </c:strCache>
            </c:strRef>
          </c:cat>
          <c:val>
            <c:numRef>
              <c:f>まとめ!$AA$91:$AA$98</c:f>
              <c:numCache>
                <c:formatCode>0%</c:formatCode>
                <c:ptCount val="8"/>
                <c:pt idx="0">
                  <c:v>0.1</c:v>
                </c:pt>
                <c:pt idx="1">
                  <c:v>0.18</c:v>
                </c:pt>
                <c:pt idx="2">
                  <c:v>0.27</c:v>
                </c:pt>
                <c:pt idx="3">
                  <c:v>0.33</c:v>
                </c:pt>
                <c:pt idx="4">
                  <c:v>0.39</c:v>
                </c:pt>
                <c:pt idx="5">
                  <c:v>0.04</c:v>
                </c:pt>
                <c:pt idx="6">
                  <c:v>0.45</c:v>
                </c:pt>
                <c:pt idx="7">
                  <c:v>0.01</c:v>
                </c:pt>
              </c:numCache>
            </c:numRef>
          </c:val>
          <c:extLst>
            <c:ext xmlns:c16="http://schemas.microsoft.com/office/drawing/2014/chart" uri="{C3380CC4-5D6E-409C-BE32-E72D297353CC}">
              <c16:uniqueId val="{00000001-EC66-4A34-AED8-412AA3C6D721}"/>
            </c:ext>
          </c:extLst>
        </c:ser>
        <c:dLbls>
          <c:dLblPos val="outEnd"/>
          <c:showLegendKey val="0"/>
          <c:showVal val="1"/>
          <c:showCatName val="0"/>
          <c:showSerName val="0"/>
          <c:showPercent val="0"/>
          <c:showBubbleSize val="0"/>
        </c:dLbls>
        <c:gapWidth val="50"/>
        <c:axId val="882359983"/>
        <c:axId val="882353743"/>
      </c:barChart>
      <c:catAx>
        <c:axId val="8823599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3743"/>
        <c:crosses val="autoZero"/>
        <c:auto val="1"/>
        <c:lblAlgn val="ctr"/>
        <c:lblOffset val="100"/>
        <c:noMultiLvlLbl val="0"/>
      </c:catAx>
      <c:valAx>
        <c:axId val="882353743"/>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882359983"/>
        <c:crosses val="autoZero"/>
        <c:crossBetween val="between"/>
        <c:majorUnit val="0.2"/>
      </c:valAx>
      <c:spPr>
        <a:noFill/>
        <a:ln>
          <a:noFill/>
        </a:ln>
      </c:spPr>
    </c:plotArea>
    <c:legend>
      <c:legendPos val="r"/>
      <c:layout>
        <c:manualLayout>
          <c:xMode val="edge"/>
          <c:yMode val="edge"/>
          <c:x val="0.78582083809108849"/>
          <c:y val="0.84461465324101936"/>
          <c:w val="0.20497756319888624"/>
          <c:h val="0.1408703165989580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9" y="27"/>
            <a:ext cx="2919033" cy="492780"/>
          </a:xfrm>
          <a:prstGeom prst="rect">
            <a:avLst/>
          </a:prstGeom>
          <a:noFill/>
          <a:ln w="9525">
            <a:noFill/>
            <a:miter lim="800000"/>
            <a:headEnd/>
            <a:tailEnd/>
          </a:ln>
        </p:spPr>
        <p:txBody>
          <a:bodyPr vert="horz" wrap="square" lIns="90168" tIns="45085" rIns="90168" bIns="45085" numCol="1" anchor="t" anchorCtr="0" compatLnSpc="1">
            <a:prstTxWarp prst="textNoShape">
              <a:avLst/>
            </a:prstTxWarp>
          </a:bodyPr>
          <a:lstStyle>
            <a:lvl1pPr algn="l" defTabSz="901453">
              <a:defRPr sz="1100"/>
            </a:lvl1pPr>
          </a:lstStyle>
          <a:p>
            <a:endParaRPr lang="en-US" altLang="ja-JP"/>
          </a:p>
        </p:txBody>
      </p:sp>
      <p:sp>
        <p:nvSpPr>
          <p:cNvPr id="4099" name="Rectangle 3"/>
          <p:cNvSpPr>
            <a:spLocks noGrp="1" noChangeArrowheads="1"/>
          </p:cNvSpPr>
          <p:nvPr>
            <p:ph type="dt" idx="1"/>
          </p:nvPr>
        </p:nvSpPr>
        <p:spPr bwMode="auto">
          <a:xfrm>
            <a:off x="3815251" y="27"/>
            <a:ext cx="2919033" cy="492780"/>
          </a:xfrm>
          <a:prstGeom prst="rect">
            <a:avLst/>
          </a:prstGeom>
          <a:noFill/>
          <a:ln w="9525">
            <a:noFill/>
            <a:miter lim="800000"/>
            <a:headEnd/>
            <a:tailEnd/>
          </a:ln>
        </p:spPr>
        <p:txBody>
          <a:bodyPr vert="horz" wrap="square" lIns="90168" tIns="45085" rIns="90168" bIns="45085" numCol="1" anchor="t" anchorCtr="0" compatLnSpc="1">
            <a:prstTxWarp prst="textNoShape">
              <a:avLst/>
            </a:prstTxWarp>
          </a:bodyPr>
          <a:lstStyle>
            <a:lvl1pPr algn="r" defTabSz="901453">
              <a:defRPr sz="1100"/>
            </a:lvl1pPr>
          </a:lstStyle>
          <a:p>
            <a:endParaRPr lang="en-US" altLang="ja-JP"/>
          </a:p>
        </p:txBody>
      </p:sp>
      <p:sp>
        <p:nvSpPr>
          <p:cNvPr id="4100" name="Rectangle 4"/>
          <p:cNvSpPr>
            <a:spLocks noGrp="1" noRot="1" noChangeAspect="1" noChangeArrowheads="1" noTextEdit="1"/>
          </p:cNvSpPr>
          <p:nvPr>
            <p:ph type="sldImg" idx="2"/>
          </p:nvPr>
        </p:nvSpPr>
        <p:spPr bwMode="auto">
          <a:xfrm>
            <a:off x="1982788" y="741363"/>
            <a:ext cx="2771775" cy="36957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4815" y="4686016"/>
            <a:ext cx="5386201" cy="4439610"/>
          </a:xfrm>
          <a:prstGeom prst="rect">
            <a:avLst/>
          </a:prstGeom>
          <a:noFill/>
          <a:ln w="9525">
            <a:noFill/>
            <a:miter lim="800000"/>
            <a:headEnd/>
            <a:tailEnd/>
          </a:ln>
        </p:spPr>
        <p:txBody>
          <a:bodyPr vert="horz" wrap="square" lIns="90168" tIns="45085" rIns="90168" bIns="4508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9" y="9372033"/>
            <a:ext cx="2919033" cy="492780"/>
          </a:xfrm>
          <a:prstGeom prst="rect">
            <a:avLst/>
          </a:prstGeom>
          <a:noFill/>
          <a:ln w="9525">
            <a:noFill/>
            <a:miter lim="800000"/>
            <a:headEnd/>
            <a:tailEnd/>
          </a:ln>
        </p:spPr>
        <p:txBody>
          <a:bodyPr vert="horz" wrap="square" lIns="90168" tIns="45085" rIns="90168" bIns="45085" numCol="1" anchor="b" anchorCtr="0" compatLnSpc="1">
            <a:prstTxWarp prst="textNoShape">
              <a:avLst/>
            </a:prstTxWarp>
          </a:bodyPr>
          <a:lstStyle>
            <a:lvl1pPr algn="l" defTabSz="901453">
              <a:defRPr sz="1100"/>
            </a:lvl1pPr>
          </a:lstStyle>
          <a:p>
            <a:endParaRPr lang="en-US" altLang="ja-JP"/>
          </a:p>
        </p:txBody>
      </p:sp>
      <p:sp>
        <p:nvSpPr>
          <p:cNvPr id="4103" name="Rectangle 7"/>
          <p:cNvSpPr>
            <a:spLocks noGrp="1" noChangeArrowheads="1"/>
          </p:cNvSpPr>
          <p:nvPr>
            <p:ph type="sldNum" sz="quarter" idx="5"/>
          </p:nvPr>
        </p:nvSpPr>
        <p:spPr bwMode="auto">
          <a:xfrm>
            <a:off x="3815251" y="9372033"/>
            <a:ext cx="2919033" cy="492780"/>
          </a:xfrm>
          <a:prstGeom prst="rect">
            <a:avLst/>
          </a:prstGeom>
          <a:noFill/>
          <a:ln w="9525">
            <a:noFill/>
            <a:miter lim="800000"/>
            <a:headEnd/>
            <a:tailEnd/>
          </a:ln>
        </p:spPr>
        <p:txBody>
          <a:bodyPr vert="horz" wrap="square" lIns="90168" tIns="45085" rIns="90168" bIns="45085" numCol="1" anchor="b" anchorCtr="0" compatLnSpc="1">
            <a:prstTxWarp prst="textNoShape">
              <a:avLst/>
            </a:prstTxWarp>
          </a:bodyPr>
          <a:lstStyle>
            <a:lvl1pPr algn="r" defTabSz="901453">
              <a:defRPr sz="1100"/>
            </a:lvl1pPr>
          </a:lstStyle>
          <a:p>
            <a:fld id="{1B40ED55-4897-46A4-B803-F481F523D56A}" type="slidenum">
              <a:rPr lang="en-US" altLang="ja-JP"/>
              <a:pPr/>
              <a:t>‹#›</a:t>
            </a:fld>
            <a:endParaRPr lang="en-US" altLang="ja-JP"/>
          </a:p>
        </p:txBody>
      </p:sp>
    </p:spTree>
    <p:extLst>
      <p:ext uri="{BB962C8B-B14F-4D97-AF65-F5344CB8AC3E}">
        <p14:creationId xmlns:p14="http://schemas.microsoft.com/office/powerpoint/2010/main" val="267236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1</a:t>
            </a:fld>
            <a:endParaRPr lang="en-US" altLang="ja-JP" dirty="0"/>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dirty="0"/>
          </a:p>
        </p:txBody>
      </p:sp>
    </p:spTree>
    <p:extLst>
      <p:ext uri="{BB962C8B-B14F-4D97-AF65-F5344CB8AC3E}">
        <p14:creationId xmlns:p14="http://schemas.microsoft.com/office/powerpoint/2010/main" val="138263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2</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3352911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3</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346195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4</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3950349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5</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3998947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6</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422658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fld id="{E8782335-9268-447F-B2AC-8A32F96524FE}" type="slidenum">
              <a:rPr lang="en-US" altLang="ja-JP"/>
              <a:pPr/>
              <a:t>7</a:t>
            </a:fld>
            <a:endParaRPr lang="en-US" altLang="ja-JP"/>
          </a:p>
        </p:txBody>
      </p:sp>
      <p:sp>
        <p:nvSpPr>
          <p:cNvPr id="5123" name="Rectangle 2"/>
          <p:cNvSpPr>
            <a:spLocks noGrp="1" noRot="1" noChangeAspect="1" noChangeArrowheads="1" noTextEdit="1"/>
          </p:cNvSpPr>
          <p:nvPr>
            <p:ph type="sldImg"/>
          </p:nvPr>
        </p:nvSpPr>
        <p:spPr>
          <a:xfrm>
            <a:off x="1998663" y="741363"/>
            <a:ext cx="2771775" cy="3695700"/>
          </a:xfrm>
          <a:ln/>
        </p:spPr>
      </p:sp>
      <p:sp>
        <p:nvSpPr>
          <p:cNvPr id="5124" name="Rectangle 3"/>
          <p:cNvSpPr>
            <a:spLocks noGrp="1" noChangeArrowheads="1"/>
          </p:cNvSpPr>
          <p:nvPr>
            <p:ph type="body" idx="1"/>
          </p:nvPr>
        </p:nvSpPr>
        <p:spPr>
          <a:xfrm>
            <a:off x="676306" y="4686016"/>
            <a:ext cx="5383188" cy="4439610"/>
          </a:xfrm>
        </p:spPr>
        <p:txBody>
          <a:bodyPr/>
          <a:lstStyle/>
          <a:p>
            <a:pPr eaLnBrk="1" hangingPunct="1"/>
            <a:endParaRPr lang="ja-JP" altLang="ja-JP"/>
          </a:p>
        </p:txBody>
      </p:sp>
    </p:spTree>
    <p:extLst>
      <p:ext uri="{BB962C8B-B14F-4D97-AF65-F5344CB8AC3E}">
        <p14:creationId xmlns:p14="http://schemas.microsoft.com/office/powerpoint/2010/main" val="320165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69" y="2841061"/>
            <a:ext cx="5830650" cy="196037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938" y="5182500"/>
            <a:ext cx="4801712" cy="23372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A496EB77-99F9-4418-B2D8-A3EEDF248F9A}" type="slidenum">
              <a:rPr lang="en-US" altLang="ja-JP" smtClean="0"/>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2B79FADE-1EB1-4B74-B892-A34C2F0CEFFB}"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3201" y="366248"/>
            <a:ext cx="1543407" cy="7803388"/>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80" y="366248"/>
            <a:ext cx="4515895" cy="780338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2B79FADE-1EB1-4B74-B892-A34C2F0CEFFB}"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E77B4B2F-1AAB-4DD5-9122-D34DBCD0695E}"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60" y="5876888"/>
            <a:ext cx="5830650" cy="181641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860" y="3876291"/>
            <a:ext cx="5830650" cy="200059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A088E93B-24CD-4B9E-BDE4-8344617CA17F}" type="slidenum">
              <a:rPr lang="en-US" altLang="ja-JP" smtClean="0"/>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42980" y="2133971"/>
            <a:ext cx="3029651" cy="603566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957" y="2133971"/>
            <a:ext cx="3029651" cy="603566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1746A2FD-6C05-4E3E-B2BB-D1B751B3EA95}"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79" y="2047173"/>
            <a:ext cx="3030843" cy="853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79" y="2900337"/>
            <a:ext cx="3030843" cy="52692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4576" y="2047173"/>
            <a:ext cx="3032033" cy="853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4576" y="2900337"/>
            <a:ext cx="3032033" cy="52692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64F2A47B-BA7E-4783-A6CD-22BBBE4C43AD}"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96959ED2-DF14-4AA8-A7C6-71BCF7DAD70A}"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A86698F6-58B2-44E5-BA11-2AF5FB5C6643}"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80" y="364130"/>
            <a:ext cx="2256757" cy="1549669"/>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908" y="364131"/>
            <a:ext cx="3834700" cy="78055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80" y="1913800"/>
            <a:ext cx="2256757" cy="62558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2B79FADE-1EB1-4B74-B892-A34C2F0CEFFB}"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527" y="6401912"/>
            <a:ext cx="4115753" cy="75578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527" y="817175"/>
            <a:ext cx="4115753" cy="54873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527" y="7157693"/>
            <a:ext cx="4115753" cy="10733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036B1E3B-91EB-4C8E-8CB4-C5A02C0D3C1C}" type="slidenum">
              <a:rPr lang="en-US" altLang="ja-JP" smtClean="0"/>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80" y="366247"/>
            <a:ext cx="6173629" cy="1524265"/>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80" y="2133971"/>
            <a:ext cx="6173629" cy="6035665"/>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79" y="8476606"/>
            <a:ext cx="1600571" cy="486918"/>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2343693" y="8476606"/>
            <a:ext cx="2172203" cy="486918"/>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4916038" y="8476606"/>
            <a:ext cx="1600571" cy="486918"/>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B79FADE-1EB1-4B74-B892-A34C2F0CEFFB}"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d-tenshoku.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jpeg"/><Relationship Id="rId7" Type="http://schemas.openxmlformats.org/officeDocument/2006/relationships/hyperlink" Target="https://mid-tenshoku.co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corp.en-japan.com/" TargetMode="Externa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8" name="直線コネクタ 167"/>
          <p:cNvCxnSpPr/>
          <p:nvPr/>
        </p:nvCxnSpPr>
        <p:spPr>
          <a:xfrm>
            <a:off x="543438" y="2435393"/>
            <a:ext cx="57606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Rectangle 22"/>
          <p:cNvSpPr>
            <a:spLocks noChangeArrowheads="1"/>
          </p:cNvSpPr>
          <p:nvPr/>
        </p:nvSpPr>
        <p:spPr bwMode="auto">
          <a:xfrm>
            <a:off x="556991" y="2497110"/>
            <a:ext cx="5724206" cy="768198"/>
          </a:xfrm>
          <a:prstGeom prst="rect">
            <a:avLst/>
          </a:prstGeom>
          <a:noFill/>
          <a:ln w="19050" algn="ctr">
            <a:noFill/>
            <a:prstDash val="sysDot"/>
            <a:miter lim="800000"/>
            <a:headEnd/>
            <a:tailEnd/>
          </a:ln>
        </p:spPr>
        <p:txBody>
          <a:bodyPr/>
          <a:lstStyle/>
          <a:p>
            <a:pPr indent="85725" algn="l">
              <a:lnSpc>
                <a:spcPts val="1300"/>
              </a:lnSpc>
            </a:pPr>
            <a:r>
              <a:rPr lang="ja-JP" altLang="en-US" sz="900" dirty="0">
                <a:latin typeface="メイリオ" pitchFamily="50" charset="-128"/>
                <a:ea typeface="メイリオ" pitchFamily="50" charset="-128"/>
              </a:rPr>
              <a:t>人材採用・入社後活躍のエン・ジャパン株式会社（本社：東京都新宿区、代表取締役社長：鈴木孝二）が運営するミドル世代のための転職サイト</a:t>
            </a: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ミドルの転職</a:t>
            </a: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a:t>
            </a:r>
            <a:r>
              <a:rPr lang="en-US" altLang="ja-JP" sz="900" dirty="0">
                <a:latin typeface="メイリオ" pitchFamily="50" charset="-128"/>
                <a:ea typeface="メイリオ" pitchFamily="50" charset="-128"/>
                <a:hlinkClick r:id="rId3"/>
              </a:rPr>
              <a:t>https://mid-tenshoku.com/</a:t>
            </a:r>
            <a:r>
              <a:rPr lang="ja-JP" altLang="en-US" sz="900" dirty="0">
                <a:latin typeface="メイリオ" pitchFamily="50" charset="-128"/>
                <a:ea typeface="メイリオ" pitchFamily="50" charset="-128"/>
              </a:rPr>
              <a:t>）上で、サイトを利用している人材紹介サービスの転職コンサルタントに「転職後の年収」についてアンケートを行ない、</a:t>
            </a:r>
            <a:r>
              <a:rPr lang="en-US" altLang="ja-JP" sz="900" dirty="0">
                <a:latin typeface="メイリオ" pitchFamily="50" charset="-128"/>
                <a:ea typeface="メイリオ" pitchFamily="50" charset="-128"/>
              </a:rPr>
              <a:t>175</a:t>
            </a:r>
            <a:r>
              <a:rPr lang="ja-JP" altLang="en-US" sz="900" dirty="0">
                <a:latin typeface="メイリオ" pitchFamily="50" charset="-128"/>
                <a:ea typeface="メイリオ" pitchFamily="50" charset="-128"/>
              </a:rPr>
              <a:t>名から回答を得ました。以下、概要をご報告します。</a:t>
            </a:r>
            <a:endParaRPr lang="en-US" altLang="ja-JP" sz="900" dirty="0">
              <a:latin typeface="メイリオ" pitchFamily="50" charset="-128"/>
              <a:ea typeface="メイリオ" pitchFamily="50" charset="-128"/>
            </a:endParaRPr>
          </a:p>
        </p:txBody>
      </p:sp>
      <p:sp>
        <p:nvSpPr>
          <p:cNvPr id="32" name="正方形/長方形 31"/>
          <p:cNvSpPr/>
          <p:nvPr/>
        </p:nvSpPr>
        <p:spPr>
          <a:xfrm>
            <a:off x="529465" y="2167942"/>
            <a:ext cx="5770088" cy="263534"/>
          </a:xfrm>
          <a:prstGeom prst="rect">
            <a:avLst/>
          </a:prstGeom>
        </p:spPr>
        <p:txBody>
          <a:bodyPr wrap="square">
            <a:spAutoFit/>
          </a:bodyPr>
          <a:lstStyle/>
          <a:p>
            <a:pPr>
              <a:lnSpc>
                <a:spcPts val="1300"/>
              </a:lnSpc>
              <a:defRPr/>
            </a:pPr>
            <a:r>
              <a:rPr lang="en-US" altLang="ja-JP" sz="1200" b="1" dirty="0">
                <a:latin typeface="メイリオ" pitchFamily="50" charset="-128"/>
                <a:ea typeface="メイリオ" pitchFamily="50" charset="-128"/>
              </a:rPr>
              <a:t>―『</a:t>
            </a:r>
            <a:r>
              <a:rPr lang="ja-JP" altLang="en-US" sz="1200" b="1" dirty="0">
                <a:latin typeface="メイリオ" pitchFamily="50" charset="-128"/>
                <a:ea typeface="メイリオ" pitchFamily="50" charset="-128"/>
              </a:rPr>
              <a:t>ミドルの転職</a:t>
            </a:r>
            <a:r>
              <a:rPr lang="en-US" altLang="ja-JP" sz="1200" b="1" dirty="0">
                <a:latin typeface="メイリオ" pitchFamily="50" charset="-128"/>
                <a:ea typeface="メイリオ" pitchFamily="50" charset="-128"/>
              </a:rPr>
              <a:t>』</a:t>
            </a:r>
            <a:r>
              <a:rPr lang="ja-JP" altLang="en-US" sz="1200" b="1" dirty="0">
                <a:latin typeface="メイリオ" pitchFamily="50" charset="-128"/>
                <a:ea typeface="メイリオ" pitchFamily="50" charset="-128"/>
              </a:rPr>
              <a:t>ユーザーアンケート</a:t>
            </a:r>
            <a:r>
              <a:rPr lang="en-US" altLang="ja-JP" sz="1200" b="1" dirty="0">
                <a:latin typeface="メイリオ" pitchFamily="50" charset="-128"/>
                <a:ea typeface="メイリオ" pitchFamily="50" charset="-128"/>
              </a:rPr>
              <a:t>―</a:t>
            </a:r>
          </a:p>
        </p:txBody>
      </p:sp>
      <p:sp>
        <p:nvSpPr>
          <p:cNvPr id="42" name="正方形/長方形 41"/>
          <p:cNvSpPr/>
          <p:nvPr/>
        </p:nvSpPr>
        <p:spPr>
          <a:xfrm>
            <a:off x="549348" y="5629375"/>
            <a:ext cx="5760893" cy="277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ts val="1300"/>
              </a:lnSpc>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調査結果　詳細</a:t>
            </a:r>
          </a:p>
        </p:txBody>
      </p:sp>
      <p:sp>
        <p:nvSpPr>
          <p:cNvPr id="21" name="角丸四角形 20"/>
          <p:cNvSpPr/>
          <p:nvPr/>
        </p:nvSpPr>
        <p:spPr>
          <a:xfrm>
            <a:off x="559763" y="3531656"/>
            <a:ext cx="5739790" cy="1919282"/>
          </a:xfrm>
          <a:prstGeom prst="roundRect">
            <a:avLst>
              <a:gd name="adj" fmla="val 3392"/>
            </a:avLst>
          </a:prstGeom>
          <a:solidFill>
            <a:srgbClr val="E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kumimoji="1" lang="ja-JP" altLang="en-US" dirty="0"/>
          </a:p>
        </p:txBody>
      </p:sp>
      <p:grpSp>
        <p:nvGrpSpPr>
          <p:cNvPr id="3" name="グループ化 2"/>
          <p:cNvGrpSpPr/>
          <p:nvPr/>
        </p:nvGrpSpPr>
        <p:grpSpPr>
          <a:xfrm>
            <a:off x="352418" y="70181"/>
            <a:ext cx="3611872" cy="719955"/>
            <a:chOff x="352418" y="70181"/>
            <a:chExt cx="3611872" cy="719955"/>
          </a:xfrm>
        </p:grpSpPr>
        <p:pic>
          <p:nvPicPr>
            <p:cNvPr id="43" name="Picture 2" descr="C:\Documents and Settings\y_oda\デスクトップ\news.jpg"/>
            <p:cNvPicPr>
              <a:picLocks noChangeAspect="1" noChangeArrowheads="1"/>
            </p:cNvPicPr>
            <p:nvPr/>
          </p:nvPicPr>
          <p:blipFill>
            <a:blip r:embed="rId4" cstate="print"/>
            <a:srcRect/>
            <a:stretch>
              <a:fillRect/>
            </a:stretch>
          </p:blipFill>
          <p:spPr bwMode="auto">
            <a:xfrm>
              <a:off x="352418" y="70181"/>
              <a:ext cx="3611872" cy="719955"/>
            </a:xfrm>
            <a:prstGeom prst="rect">
              <a:avLst/>
            </a:prstGeom>
            <a:noFill/>
          </p:spPr>
        </p:pic>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27" name="正方形/長方形 26"/>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片側の 2 つの角を丸めた四角形 4"/>
          <p:cNvSpPr/>
          <p:nvPr/>
        </p:nvSpPr>
        <p:spPr>
          <a:xfrm>
            <a:off x="559838" y="3357135"/>
            <a:ext cx="5739715" cy="277316"/>
          </a:xfrm>
          <a:prstGeom prst="round2SameRect">
            <a:avLst>
              <a:gd name="adj1" fmla="val 21951"/>
              <a:gd name="adj2"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endParaRPr kumimoji="1" lang="ja-JP" altLang="en-US" dirty="0"/>
          </a:p>
        </p:txBody>
      </p:sp>
      <p:sp>
        <p:nvSpPr>
          <p:cNvPr id="19" name="正方形/長方形 18"/>
          <p:cNvSpPr/>
          <p:nvPr/>
        </p:nvSpPr>
        <p:spPr>
          <a:xfrm>
            <a:off x="583116" y="3390701"/>
            <a:ext cx="5750621" cy="226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調査結果　概要</a:t>
            </a:r>
          </a:p>
        </p:txBody>
      </p:sp>
      <p:sp>
        <p:nvSpPr>
          <p:cNvPr id="28" name="正方形/長方形 27"/>
          <p:cNvSpPr/>
          <p:nvPr/>
        </p:nvSpPr>
        <p:spPr>
          <a:xfrm>
            <a:off x="752502" y="3797515"/>
            <a:ext cx="470092" cy="30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ts val="1300"/>
              </a:lnSpc>
            </a:pPr>
            <a:r>
              <a:rPr kumimoji="1" lang="ja-JP" altLang="en-US" b="1" dirty="0">
                <a:solidFill>
                  <a:srgbClr val="FF99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5" name="正方形/長方形 44"/>
          <p:cNvSpPr/>
          <p:nvPr/>
        </p:nvSpPr>
        <p:spPr>
          <a:xfrm>
            <a:off x="538833" y="919094"/>
            <a:ext cx="5760720" cy="646331"/>
          </a:xfrm>
          <a:prstGeom prst="rect">
            <a:avLst/>
          </a:prstGeom>
        </p:spPr>
        <p:txBody>
          <a:bodyPr wrap="square">
            <a:spAutoFit/>
          </a:bodyPr>
          <a:lstStyle/>
          <a:p>
            <a:pPr>
              <a:spcAft>
                <a:spcPts val="0"/>
              </a:spcAft>
            </a:pPr>
            <a:r>
              <a:rPr lang="ja-JP" altLang="en-US" b="1" kern="100" dirty="0">
                <a:latin typeface="メイリオ" panose="020B0604030504040204" pitchFamily="50" charset="-128"/>
                <a:ea typeface="メイリオ" panose="020B0604030504040204" pitchFamily="50" charset="-128"/>
                <a:cs typeface="メイリオ" panose="020B0604030504040204" pitchFamily="50" charset="-128"/>
              </a:rPr>
              <a:t>転職コンサルタント</a:t>
            </a:r>
            <a:r>
              <a:rPr lang="en-US" altLang="ja-JP" b="1" kern="100" dirty="0">
                <a:latin typeface="メイリオ" panose="020B0604030504040204" pitchFamily="50" charset="-128"/>
                <a:ea typeface="メイリオ" panose="020B0604030504040204" pitchFamily="50" charset="-128"/>
                <a:cs typeface="メイリオ" panose="020B0604030504040204" pitchFamily="50" charset="-128"/>
              </a:rPr>
              <a:t>175</a:t>
            </a:r>
            <a:r>
              <a:rPr lang="ja-JP" altLang="en-US" b="1" kern="100" dirty="0">
                <a:latin typeface="メイリオ" panose="020B0604030504040204" pitchFamily="50" charset="-128"/>
                <a:ea typeface="メイリオ" panose="020B0604030504040204" pitchFamily="50" charset="-128"/>
                <a:cs typeface="メイリオ" panose="020B0604030504040204" pitchFamily="50" charset="-128"/>
              </a:rPr>
              <a:t>人に聞いた</a:t>
            </a:r>
          </a:p>
          <a:p>
            <a:pPr>
              <a:spcAft>
                <a:spcPts val="0"/>
              </a:spcAft>
            </a:pPr>
            <a:r>
              <a:rPr lang="ja-JP" altLang="en-US" b="1" kern="100" dirty="0">
                <a:latin typeface="メイリオ" panose="020B0604030504040204" pitchFamily="50" charset="-128"/>
                <a:ea typeface="メイリオ" panose="020B0604030504040204" pitchFamily="50" charset="-128"/>
                <a:cs typeface="メイリオ" panose="020B0604030504040204" pitchFamily="50" charset="-128"/>
              </a:rPr>
              <a:t>「転職後の年収」実態調査</a:t>
            </a:r>
          </a:p>
        </p:txBody>
      </p:sp>
      <p:sp>
        <p:nvSpPr>
          <p:cNvPr id="50" name="正方形/長方形 49">
            <a:extLst>
              <a:ext uri="{FF2B5EF4-FFF2-40B4-BE49-F238E27FC236}">
                <a16:creationId xmlns:a16="http://schemas.microsoft.com/office/drawing/2014/main" id="{B0C15616-F536-4429-8365-D67EAE2E68F2}"/>
              </a:ext>
            </a:extLst>
          </p:cNvPr>
          <p:cNvSpPr/>
          <p:nvPr/>
        </p:nvSpPr>
        <p:spPr>
          <a:xfrm>
            <a:off x="545983" y="1533545"/>
            <a:ext cx="5774773" cy="631583"/>
          </a:xfrm>
          <a:prstGeom prst="rect">
            <a:avLst/>
          </a:prstGeom>
        </p:spPr>
        <p:txBody>
          <a:bodyPr wrap="square">
            <a:spAutoFit/>
          </a:bodyPr>
          <a:lstStyle/>
          <a:p>
            <a:pPr>
              <a:lnSpc>
                <a:spcPts val="1600"/>
              </a:lnSpc>
              <a:spcAft>
                <a:spcPts val="0"/>
              </a:spcAft>
            </a:pPr>
            <a:r>
              <a:rPr lang="en-US" altLang="ja-JP" sz="1100" b="1" kern="100" dirty="0">
                <a:latin typeface="メイリオ" panose="020B0604030504040204" pitchFamily="50" charset="-128"/>
                <a:ea typeface="メイリオ" panose="020B0604030504040204" pitchFamily="50" charset="-128"/>
                <a:cs typeface="メイリオ" panose="020B0604030504040204" pitchFamily="50" charset="-128"/>
              </a:rPr>
              <a:t>77</a:t>
            </a:r>
            <a:r>
              <a:rPr lang="ja-JP" altLang="en-US" sz="1100" b="1" kern="100" dirty="0">
                <a:latin typeface="メイリオ" panose="020B0604030504040204" pitchFamily="50" charset="-128"/>
                <a:ea typeface="メイリオ" panose="020B0604030504040204" pitchFamily="50" charset="-128"/>
                <a:cs typeface="メイリオ" panose="020B0604030504040204" pitchFamily="50" charset="-128"/>
              </a:rPr>
              <a:t>％が「人材紹介サービスを通じたミドルの転職は年収が上がるケースが多い」と回答。</a:t>
            </a:r>
          </a:p>
          <a:p>
            <a:pPr>
              <a:lnSpc>
                <a:spcPts val="1300"/>
              </a:lnSpc>
              <a:spcAft>
                <a:spcPts val="0"/>
              </a:spcAft>
            </a:pPr>
            <a:r>
              <a:rPr lang="ja-JP" altLang="en-US" sz="1100" b="1" kern="100" dirty="0">
                <a:latin typeface="メイリオ" panose="020B0604030504040204" pitchFamily="50" charset="-128"/>
                <a:ea typeface="メイリオ" panose="020B0604030504040204" pitchFamily="50" charset="-128"/>
                <a:cs typeface="メイリオ" panose="020B0604030504040204" pitchFamily="50" charset="-128"/>
              </a:rPr>
              <a:t>転職後に年収が上がる人が多い業種、第</a:t>
            </a:r>
            <a:r>
              <a:rPr lang="en-US" altLang="ja-JP" sz="1100" b="1" kern="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b="1" kern="100" dirty="0">
                <a:latin typeface="メイリオ" panose="020B0604030504040204" pitchFamily="50" charset="-128"/>
                <a:ea typeface="メイリオ" panose="020B0604030504040204" pitchFamily="50" charset="-128"/>
                <a:cs typeface="メイリオ" panose="020B0604030504040204" pitchFamily="50" charset="-128"/>
              </a:rPr>
              <a:t>位は「</a:t>
            </a:r>
            <a:r>
              <a:rPr lang="en-US" altLang="ja-JP" sz="1100" b="1" kern="100" dirty="0">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100" b="1" kern="100" dirty="0">
                <a:latin typeface="メイリオ" panose="020B0604030504040204" pitchFamily="50" charset="-128"/>
                <a:ea typeface="メイリオ" panose="020B0604030504040204" pitchFamily="50" charset="-128"/>
                <a:cs typeface="メイリオ" panose="020B0604030504040204" pitchFamily="50" charset="-128"/>
              </a:rPr>
              <a:t>・インターネット」。</a:t>
            </a:r>
            <a:endParaRPr lang="en-US" altLang="ja-JP" sz="1100" b="1" kern="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spcAft>
                <a:spcPts val="0"/>
              </a:spcAft>
            </a:pPr>
            <a:r>
              <a:rPr lang="ja-JP" altLang="en-US" sz="1100" b="1" kern="100" dirty="0">
                <a:latin typeface="メイリオ" panose="020B0604030504040204" pitchFamily="50" charset="-128"/>
                <a:ea typeface="メイリオ" panose="020B0604030504040204" pitchFamily="50" charset="-128"/>
                <a:cs typeface="メイリオ" panose="020B0604030504040204" pitchFamily="50" charset="-128"/>
              </a:rPr>
              <a:t>コロナ禍を経て順位が変動。</a:t>
            </a:r>
          </a:p>
        </p:txBody>
      </p:sp>
      <p:sp>
        <p:nvSpPr>
          <p:cNvPr id="33" name="Rectangle 2">
            <a:extLst>
              <a:ext uri="{FF2B5EF4-FFF2-40B4-BE49-F238E27FC236}">
                <a16:creationId xmlns:a16="http://schemas.microsoft.com/office/drawing/2014/main" id="{5D01F9F1-A708-4149-B1CB-7B4AA1BB85A2}"/>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
        <p:nvSpPr>
          <p:cNvPr id="70" name="正方形/長方形 69">
            <a:extLst>
              <a:ext uri="{FF2B5EF4-FFF2-40B4-BE49-F238E27FC236}">
                <a16:creationId xmlns:a16="http://schemas.microsoft.com/office/drawing/2014/main" id="{86D97488-B3C4-4B4D-850A-07E2BF2676CD}"/>
              </a:ext>
            </a:extLst>
          </p:cNvPr>
          <p:cNvSpPr/>
          <p:nvPr/>
        </p:nvSpPr>
        <p:spPr>
          <a:xfrm>
            <a:off x="755207" y="4193190"/>
            <a:ext cx="462013" cy="322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ts val="1300"/>
              </a:lnSpc>
            </a:pPr>
            <a:r>
              <a:rPr kumimoji="1" lang="ja-JP" altLang="en-US" b="1" dirty="0">
                <a:solidFill>
                  <a:srgbClr val="FF99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8" name="正方形/長方形 37">
            <a:extLst>
              <a:ext uri="{FF2B5EF4-FFF2-40B4-BE49-F238E27FC236}">
                <a16:creationId xmlns:a16="http://schemas.microsoft.com/office/drawing/2014/main" id="{F6C14F6C-6011-4F3F-BE5D-4AC472294D33}"/>
              </a:ext>
            </a:extLst>
          </p:cNvPr>
          <p:cNvSpPr/>
          <p:nvPr/>
        </p:nvSpPr>
        <p:spPr>
          <a:xfrm>
            <a:off x="752502" y="4680556"/>
            <a:ext cx="462013" cy="30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ts val="1300"/>
              </a:lnSpc>
            </a:pPr>
            <a:r>
              <a:rPr kumimoji="1" lang="ja-JP" altLang="en-US" b="1" dirty="0">
                <a:solidFill>
                  <a:srgbClr val="FF99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1" name="Rectangle 24">
            <a:extLst>
              <a:ext uri="{FF2B5EF4-FFF2-40B4-BE49-F238E27FC236}">
                <a16:creationId xmlns:a16="http://schemas.microsoft.com/office/drawing/2014/main" id="{BD0BD6B4-68FA-450D-8BAC-3015726D8FF6}"/>
              </a:ext>
            </a:extLst>
          </p:cNvPr>
          <p:cNvSpPr>
            <a:spLocks noChangeArrowheads="1"/>
          </p:cNvSpPr>
          <p:nvPr/>
        </p:nvSpPr>
        <p:spPr bwMode="auto">
          <a:xfrm>
            <a:off x="1102034" y="3763833"/>
            <a:ext cx="5379398" cy="221449"/>
          </a:xfrm>
          <a:prstGeom prst="rect">
            <a:avLst/>
          </a:prstGeom>
          <a:noFill/>
          <a:ln w="19050" algn="ctr">
            <a:noFill/>
            <a:prstDash val="sysDot"/>
            <a:miter lim="800000"/>
            <a:headEnd/>
            <a:tailEnd/>
          </a:ln>
        </p:spPr>
        <p:txBody>
          <a:bodyPr/>
          <a:lstStyle/>
          <a:p>
            <a:pPr algn="l">
              <a:lnSpc>
                <a:spcPts val="1300"/>
              </a:lnSpc>
            </a:pPr>
            <a:r>
              <a:rPr lang="en-US" altLang="ja-JP" sz="900" b="1" dirty="0">
                <a:solidFill>
                  <a:srgbClr val="002060"/>
                </a:solidFill>
                <a:latin typeface="メイリオ" pitchFamily="50" charset="-128"/>
                <a:ea typeface="メイリオ" pitchFamily="50" charset="-128"/>
                <a:cs typeface="メイリオ" pitchFamily="50" charset="-128"/>
              </a:rPr>
              <a:t>77</a:t>
            </a:r>
            <a:r>
              <a:rPr lang="ja-JP" altLang="en-US" sz="900" b="1" dirty="0">
                <a:solidFill>
                  <a:srgbClr val="002060"/>
                </a:solidFill>
                <a:latin typeface="メイリオ" pitchFamily="50" charset="-128"/>
                <a:ea typeface="メイリオ" pitchFamily="50" charset="-128"/>
                <a:cs typeface="メイリオ" pitchFamily="50" charset="-128"/>
              </a:rPr>
              <a:t>％が「人材紹介サービスを通じたミドルの転職は年収が上がるケースが多い」と回答。</a:t>
            </a:r>
          </a:p>
        </p:txBody>
      </p:sp>
      <p:sp>
        <p:nvSpPr>
          <p:cNvPr id="47" name="Rectangle 24">
            <a:extLst>
              <a:ext uri="{FF2B5EF4-FFF2-40B4-BE49-F238E27FC236}">
                <a16:creationId xmlns:a16="http://schemas.microsoft.com/office/drawing/2014/main" id="{D0EE7CD3-79FA-4FCD-BF76-EDBF6880B0A0}"/>
              </a:ext>
            </a:extLst>
          </p:cNvPr>
          <p:cNvSpPr>
            <a:spLocks noChangeArrowheads="1"/>
          </p:cNvSpPr>
          <p:nvPr/>
        </p:nvSpPr>
        <p:spPr bwMode="auto">
          <a:xfrm>
            <a:off x="549348" y="5893527"/>
            <a:ext cx="5856207" cy="227033"/>
          </a:xfrm>
          <a:prstGeom prst="rect">
            <a:avLst/>
          </a:prstGeom>
          <a:noFill/>
          <a:ln w="19050" algn="ctr">
            <a:noFill/>
            <a:prstDash val="sysDot"/>
            <a:miter lim="800000"/>
            <a:headEnd/>
            <a:tailEnd/>
          </a:ln>
        </p:spPr>
        <p:txBody>
          <a:bodyPr/>
          <a:lstStyle/>
          <a:p>
            <a:pPr algn="l">
              <a:lnSpc>
                <a:spcPts val="1300"/>
              </a:lnSpc>
            </a:pPr>
            <a:r>
              <a:rPr lang="en-US" altLang="ja-JP" sz="900" b="1" dirty="0">
                <a:solidFill>
                  <a:srgbClr val="002060"/>
                </a:solidFill>
                <a:latin typeface="メイリオ" pitchFamily="50" charset="-128"/>
                <a:ea typeface="メイリオ" pitchFamily="50" charset="-128"/>
                <a:cs typeface="メイリオ" pitchFamily="50" charset="-128"/>
              </a:rPr>
              <a:t>1</a:t>
            </a:r>
            <a:r>
              <a:rPr lang="ja-JP" altLang="en-US" sz="900" b="1" dirty="0">
                <a:solidFill>
                  <a:srgbClr val="002060"/>
                </a:solidFill>
                <a:latin typeface="メイリオ" pitchFamily="50" charset="-128"/>
                <a:ea typeface="メイリオ" pitchFamily="50" charset="-128"/>
                <a:cs typeface="メイリオ" pitchFamily="50" charset="-128"/>
              </a:rPr>
              <a:t>：</a:t>
            </a:r>
            <a:r>
              <a:rPr lang="en-US" altLang="ja-JP" sz="900" b="1" dirty="0">
                <a:solidFill>
                  <a:srgbClr val="002060"/>
                </a:solidFill>
                <a:latin typeface="メイリオ" pitchFamily="50" charset="-128"/>
                <a:ea typeface="メイリオ" pitchFamily="50" charset="-128"/>
                <a:cs typeface="メイリオ" pitchFamily="50" charset="-128"/>
              </a:rPr>
              <a:t>77</a:t>
            </a:r>
            <a:r>
              <a:rPr lang="ja-JP" altLang="en-US" sz="900" b="1" dirty="0">
                <a:solidFill>
                  <a:srgbClr val="002060"/>
                </a:solidFill>
                <a:latin typeface="メイリオ" pitchFamily="50" charset="-128"/>
                <a:ea typeface="メイリオ" pitchFamily="50" charset="-128"/>
                <a:cs typeface="メイリオ" pitchFamily="50" charset="-128"/>
              </a:rPr>
              <a:t>％が「人材紹介サービスを通じたミドルの転職は年収が上がるケースが多い」と回答。（図</a:t>
            </a:r>
            <a:r>
              <a:rPr lang="en-US" altLang="ja-JP" sz="900" b="1" dirty="0">
                <a:solidFill>
                  <a:srgbClr val="002060"/>
                </a:solidFill>
                <a:latin typeface="メイリオ" pitchFamily="50" charset="-128"/>
                <a:ea typeface="メイリオ" pitchFamily="50" charset="-128"/>
                <a:cs typeface="メイリオ" pitchFamily="50" charset="-128"/>
              </a:rPr>
              <a:t>1</a:t>
            </a:r>
            <a:r>
              <a:rPr lang="ja-JP" altLang="en-US" sz="900" b="1" dirty="0">
                <a:solidFill>
                  <a:srgbClr val="002060"/>
                </a:solidFill>
                <a:latin typeface="メイリオ" pitchFamily="50" charset="-128"/>
                <a:ea typeface="メイリオ" pitchFamily="50" charset="-128"/>
                <a:cs typeface="メイリオ" pitchFamily="50" charset="-128"/>
              </a:rPr>
              <a:t>）</a:t>
            </a:r>
          </a:p>
        </p:txBody>
      </p:sp>
      <p:sp>
        <p:nvSpPr>
          <p:cNvPr id="49" name="Rectangle 24">
            <a:extLst>
              <a:ext uri="{FF2B5EF4-FFF2-40B4-BE49-F238E27FC236}">
                <a16:creationId xmlns:a16="http://schemas.microsoft.com/office/drawing/2014/main" id="{9E5BEAA8-14C1-42B9-83D7-3E3DDFC6B8E0}"/>
              </a:ext>
            </a:extLst>
          </p:cNvPr>
          <p:cNvSpPr>
            <a:spLocks noChangeArrowheads="1"/>
          </p:cNvSpPr>
          <p:nvPr/>
        </p:nvSpPr>
        <p:spPr bwMode="auto">
          <a:xfrm>
            <a:off x="1102034" y="5049218"/>
            <a:ext cx="5276760" cy="272383"/>
          </a:xfrm>
          <a:prstGeom prst="rect">
            <a:avLst/>
          </a:prstGeom>
          <a:noFill/>
          <a:ln w="19050" algn="ctr">
            <a:noFill/>
            <a:prstDash val="sysDot"/>
            <a:miter lim="800000"/>
            <a:headEnd/>
            <a:tailEnd/>
          </a:ln>
        </p:spPr>
        <p:txBody>
          <a:bodyPr/>
          <a:lstStyle/>
          <a:p>
            <a:pPr algn="l">
              <a:lnSpc>
                <a:spcPts val="1300"/>
              </a:lnSpc>
            </a:pP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転職後、年収が上がる人が最も多いのは</a:t>
            </a:r>
            <a:r>
              <a:rPr lang="en-US" altLang="ja-JP"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40</a:t>
            </a: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代前半。</a:t>
            </a:r>
          </a:p>
        </p:txBody>
      </p:sp>
      <p:sp>
        <p:nvSpPr>
          <p:cNvPr id="36" name="Rectangle 24">
            <a:extLst>
              <a:ext uri="{FF2B5EF4-FFF2-40B4-BE49-F238E27FC236}">
                <a16:creationId xmlns:a16="http://schemas.microsoft.com/office/drawing/2014/main" id="{299632E3-6221-4EF1-A34D-CAF39D037F72}"/>
              </a:ext>
            </a:extLst>
          </p:cNvPr>
          <p:cNvSpPr>
            <a:spLocks noChangeArrowheads="1"/>
          </p:cNvSpPr>
          <p:nvPr/>
        </p:nvSpPr>
        <p:spPr bwMode="auto">
          <a:xfrm>
            <a:off x="1094164" y="4088658"/>
            <a:ext cx="5276760" cy="373887"/>
          </a:xfrm>
          <a:prstGeom prst="rect">
            <a:avLst/>
          </a:prstGeom>
          <a:noFill/>
          <a:ln w="19050" algn="ctr">
            <a:noFill/>
            <a:prstDash val="sysDot"/>
            <a:miter lim="800000"/>
            <a:headEnd/>
            <a:tailEnd/>
          </a:ln>
        </p:spPr>
        <p:txBody>
          <a:bodyPr/>
          <a:lstStyle/>
          <a:p>
            <a:pPr algn="l">
              <a:lnSpc>
                <a:spcPts val="1300"/>
              </a:lnSpc>
            </a:pPr>
            <a:r>
              <a:rPr lang="ja-JP" altLang="en-US" sz="900" b="1" dirty="0">
                <a:solidFill>
                  <a:srgbClr val="002060"/>
                </a:solidFill>
                <a:latin typeface="メイリオ" pitchFamily="50" charset="-128"/>
                <a:ea typeface="メイリオ" pitchFamily="50" charset="-128"/>
                <a:cs typeface="メイリオ" pitchFamily="50" charset="-128"/>
              </a:rPr>
              <a:t>転職後の年収が上がるケースは「採用難易度が高いポジションへの転職」、</a:t>
            </a:r>
          </a:p>
          <a:p>
            <a:pPr algn="l">
              <a:lnSpc>
                <a:spcPts val="1300"/>
              </a:lnSpc>
            </a:pPr>
            <a:r>
              <a:rPr lang="ja-JP" altLang="en-US" sz="900" b="1" dirty="0">
                <a:solidFill>
                  <a:srgbClr val="002060"/>
                </a:solidFill>
                <a:latin typeface="メイリオ" pitchFamily="50" charset="-128"/>
                <a:ea typeface="メイリオ" pitchFamily="50" charset="-128"/>
                <a:cs typeface="メイリオ" pitchFamily="50" charset="-128"/>
              </a:rPr>
              <a:t>年収が下がるケースは「大手企業から中小企業への転職」。</a:t>
            </a:r>
          </a:p>
        </p:txBody>
      </p:sp>
      <p:sp>
        <p:nvSpPr>
          <p:cNvPr id="46" name="正方形/長方形 45">
            <a:extLst>
              <a:ext uri="{FF2B5EF4-FFF2-40B4-BE49-F238E27FC236}">
                <a16:creationId xmlns:a16="http://schemas.microsoft.com/office/drawing/2014/main" id="{628946B1-56B0-49C4-B35E-532D76671892}"/>
              </a:ext>
            </a:extLst>
          </p:cNvPr>
          <p:cNvSpPr/>
          <p:nvPr/>
        </p:nvSpPr>
        <p:spPr>
          <a:xfrm>
            <a:off x="752502" y="5079178"/>
            <a:ext cx="462013" cy="30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ts val="1300"/>
              </a:lnSpc>
            </a:pPr>
            <a:r>
              <a:rPr kumimoji="1" lang="ja-JP" altLang="en-US" b="1" dirty="0">
                <a:solidFill>
                  <a:srgbClr val="FF99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1" name="Rectangle 24">
            <a:extLst>
              <a:ext uri="{FF2B5EF4-FFF2-40B4-BE49-F238E27FC236}">
                <a16:creationId xmlns:a16="http://schemas.microsoft.com/office/drawing/2014/main" id="{1CF655E4-F6E7-44C7-9AD8-365615FAB5A3}"/>
              </a:ext>
            </a:extLst>
          </p:cNvPr>
          <p:cNvSpPr>
            <a:spLocks noChangeArrowheads="1"/>
          </p:cNvSpPr>
          <p:nvPr/>
        </p:nvSpPr>
        <p:spPr bwMode="auto">
          <a:xfrm>
            <a:off x="1099442" y="4559264"/>
            <a:ext cx="5381990" cy="367085"/>
          </a:xfrm>
          <a:prstGeom prst="rect">
            <a:avLst/>
          </a:prstGeom>
          <a:noFill/>
          <a:ln w="19050" algn="ctr">
            <a:noFill/>
            <a:prstDash val="sysDot"/>
            <a:miter lim="800000"/>
            <a:headEnd/>
            <a:tailEnd/>
          </a:ln>
        </p:spPr>
        <p:txBody>
          <a:bodyPr/>
          <a:lstStyle/>
          <a:p>
            <a:pPr algn="l">
              <a:lnSpc>
                <a:spcPts val="1300"/>
              </a:lnSpc>
            </a:pP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転職後に年収が上がる人が多い業種、トップ</a:t>
            </a:r>
            <a:r>
              <a:rPr lang="en-US" altLang="ja-JP"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3</a:t>
            </a: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は</a:t>
            </a:r>
          </a:p>
          <a:p>
            <a:pPr algn="l">
              <a:lnSpc>
                <a:spcPts val="1300"/>
              </a:lnSpc>
            </a:pP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a:t>
            </a:r>
            <a:r>
              <a:rPr lang="en-US" altLang="ja-JP"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IT</a:t>
            </a:r>
            <a:r>
              <a:rPr lang="ja-JP" altLang="en-US" sz="900" b="1" kern="100" dirty="0">
                <a:solidFill>
                  <a:srgbClr val="002060"/>
                </a:solidFill>
                <a:latin typeface="メイリオ" panose="020B0604030504040204" pitchFamily="50" charset="-128"/>
                <a:ea typeface="メイリオ" panose="020B0604030504040204" pitchFamily="50" charset="-128"/>
                <a:cs typeface="メイリオ" pitchFamily="50" charset="-128"/>
              </a:rPr>
              <a:t>・インターネット」、「メーカー」、「コンサルティング」。コロナ禍を経て順位が変動。</a:t>
            </a:r>
          </a:p>
        </p:txBody>
      </p:sp>
      <p:sp>
        <p:nvSpPr>
          <p:cNvPr id="40" name="正方形/長方形 39">
            <a:extLst>
              <a:ext uri="{FF2B5EF4-FFF2-40B4-BE49-F238E27FC236}">
                <a16:creationId xmlns:a16="http://schemas.microsoft.com/office/drawing/2014/main" id="{EC475565-E375-EFEE-622B-2D98C94200FA}"/>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48" name="Rectangle 5">
            <a:extLst>
              <a:ext uri="{FF2B5EF4-FFF2-40B4-BE49-F238E27FC236}">
                <a16:creationId xmlns:a16="http://schemas.microsoft.com/office/drawing/2014/main" id="{2E06925D-72D9-19A8-3A5A-E59F38542F16}"/>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sp>
        <p:nvSpPr>
          <p:cNvPr id="54" name="テキスト ボックス 53">
            <a:extLst>
              <a:ext uri="{FF2B5EF4-FFF2-40B4-BE49-F238E27FC236}">
                <a16:creationId xmlns:a16="http://schemas.microsoft.com/office/drawing/2014/main" id="{D6BA6C1C-6FAC-77D2-F86A-B8EF2B170593}"/>
              </a:ext>
            </a:extLst>
          </p:cNvPr>
          <p:cNvSpPr txBox="1"/>
          <p:nvPr/>
        </p:nvSpPr>
        <p:spPr>
          <a:xfrm>
            <a:off x="559810" y="6118391"/>
            <a:ext cx="5760893" cy="585417"/>
          </a:xfrm>
          <a:prstGeom prst="rect">
            <a:avLst/>
          </a:prstGeom>
          <a:noFill/>
        </p:spPr>
        <p:txBody>
          <a:bodyPr wrap="square">
            <a:spAutoFit/>
          </a:bodyPr>
          <a:lstStyle/>
          <a:p>
            <a:pPr algn="l">
              <a:lnSpc>
                <a:spcPts val="1300"/>
              </a:lnSpc>
            </a:pPr>
            <a:r>
              <a:rPr lang="ja-JP" altLang="en-US" sz="900" dirty="0">
                <a:latin typeface="メイリオ" panose="020B0604030504040204" pitchFamily="50" charset="-128"/>
                <a:ea typeface="メイリオ" panose="020B0604030504040204" pitchFamily="50" charset="-128"/>
              </a:rPr>
              <a:t>転職コンサルタントに「ミドルの転職では、転職後に現在よりも年収が上がる人と下がる人では、どちらが多いですか？」と伺うと、</a:t>
            </a:r>
            <a:r>
              <a:rPr lang="en-US" altLang="ja-JP" sz="900" dirty="0">
                <a:latin typeface="メイリオ" panose="020B0604030504040204" pitchFamily="50" charset="-128"/>
                <a:ea typeface="メイリオ" panose="020B0604030504040204" pitchFamily="50" charset="-128"/>
              </a:rPr>
              <a:t>77</a:t>
            </a:r>
            <a:r>
              <a:rPr lang="ja-JP" altLang="en-US" sz="900" dirty="0">
                <a:latin typeface="メイリオ" panose="020B0604030504040204" pitchFamily="50" charset="-128"/>
                <a:ea typeface="メイリオ" panose="020B0604030504040204" pitchFamily="50" charset="-128"/>
              </a:rPr>
              <a:t>％が「上がる人のほうが多い」（上がる人のほうが多い：</a:t>
            </a:r>
            <a:r>
              <a:rPr lang="en-US" altLang="ja-JP" sz="900" dirty="0">
                <a:latin typeface="メイリオ" panose="020B0604030504040204" pitchFamily="50" charset="-128"/>
                <a:ea typeface="メイリオ" panose="020B0604030504040204" pitchFamily="50" charset="-128"/>
              </a:rPr>
              <a:t>27</a:t>
            </a:r>
            <a:r>
              <a:rPr lang="ja-JP" altLang="en-US" sz="900" dirty="0">
                <a:latin typeface="メイリオ" panose="020B0604030504040204" pitchFamily="50" charset="-128"/>
                <a:ea typeface="メイリオ" panose="020B0604030504040204" pitchFamily="50" charset="-128"/>
              </a:rPr>
              <a:t>％、どちらかと言うと上がる人のほうが多い：</a:t>
            </a:r>
            <a:r>
              <a:rPr lang="en-US" altLang="ja-JP" sz="900" dirty="0">
                <a:latin typeface="メイリオ" panose="020B0604030504040204" pitchFamily="50" charset="-128"/>
                <a:ea typeface="メイリオ" panose="020B0604030504040204" pitchFamily="50" charset="-128"/>
              </a:rPr>
              <a:t>50%</a:t>
            </a:r>
            <a:r>
              <a:rPr lang="ja-JP" altLang="en-US" sz="900" dirty="0">
                <a:latin typeface="メイリオ" panose="020B0604030504040204" pitchFamily="50" charset="-128"/>
                <a:ea typeface="メイリオ" panose="020B0604030504040204" pitchFamily="50" charset="-128"/>
              </a:rPr>
              <a:t>）と回答しました。</a:t>
            </a:r>
          </a:p>
        </p:txBody>
      </p:sp>
      <p:sp>
        <p:nvSpPr>
          <p:cNvPr id="56" name="テキスト ボックス 55">
            <a:extLst>
              <a:ext uri="{FF2B5EF4-FFF2-40B4-BE49-F238E27FC236}">
                <a16:creationId xmlns:a16="http://schemas.microsoft.com/office/drawing/2014/main" id="{3877A57F-6361-D4B6-5787-192A67857A7D}"/>
              </a:ext>
            </a:extLst>
          </p:cNvPr>
          <p:cNvSpPr txBox="1"/>
          <p:nvPr/>
        </p:nvSpPr>
        <p:spPr>
          <a:xfrm>
            <a:off x="567373" y="6866274"/>
            <a:ext cx="5776655" cy="230832"/>
          </a:xfrm>
          <a:prstGeom prst="rect">
            <a:avLst/>
          </a:prstGeom>
          <a:noFill/>
        </p:spPr>
        <p:txBody>
          <a:bodyPr wrap="square">
            <a:spAutoFit/>
          </a:bodyPr>
          <a:lstStyle/>
          <a:p>
            <a:pPr algn="l"/>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図</a:t>
            </a:r>
            <a:r>
              <a:rPr lang="en-US" altLang="ja-JP" sz="900" b="1" dirty="0">
                <a:latin typeface="メイリオ" panose="020B0604030504040204" pitchFamily="50" charset="-128"/>
                <a:ea typeface="メイリオ" panose="020B0604030504040204" pitchFamily="50" charset="-128"/>
              </a:rPr>
              <a:t>1】</a:t>
            </a:r>
            <a:r>
              <a:rPr lang="ja-JP" altLang="en-US" sz="900" b="1" dirty="0">
                <a:latin typeface="メイリオ" panose="020B0604030504040204" pitchFamily="50" charset="-128"/>
                <a:ea typeface="メイリオ" panose="020B0604030504040204" pitchFamily="50" charset="-128"/>
              </a:rPr>
              <a:t>ミドルの転職では、転職後に現在よりも年収が上がる人と下がる人では、どちらが多いですか？</a:t>
            </a:r>
          </a:p>
        </p:txBody>
      </p:sp>
      <p:graphicFrame>
        <p:nvGraphicFramePr>
          <p:cNvPr id="58" name="グラフ 57">
            <a:extLst>
              <a:ext uri="{FF2B5EF4-FFF2-40B4-BE49-F238E27FC236}">
                <a16:creationId xmlns:a16="http://schemas.microsoft.com/office/drawing/2014/main" id="{D41AA510-611F-4BB8-AE81-7A9F0D9A2EB3}"/>
              </a:ext>
            </a:extLst>
          </p:cNvPr>
          <p:cNvGraphicFramePr>
            <a:graphicFrameLocks/>
          </p:cNvGraphicFramePr>
          <p:nvPr>
            <p:extLst>
              <p:ext uri="{D42A27DB-BD31-4B8C-83A1-F6EECF244321}">
                <p14:modId xmlns:p14="http://schemas.microsoft.com/office/powerpoint/2010/main" val="1662436564"/>
              </p:ext>
            </p:extLst>
          </p:nvPr>
        </p:nvGraphicFramePr>
        <p:xfrm>
          <a:off x="549347" y="7097106"/>
          <a:ext cx="5760893" cy="186817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1740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3"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Rectangle 24">
            <a:extLst>
              <a:ext uri="{FF2B5EF4-FFF2-40B4-BE49-F238E27FC236}">
                <a16:creationId xmlns:a16="http://schemas.microsoft.com/office/drawing/2014/main" id="{2BFAF65B-5ABF-430F-BB92-CC961879FB38}"/>
              </a:ext>
            </a:extLst>
          </p:cNvPr>
          <p:cNvSpPr>
            <a:spLocks noChangeArrowheads="1"/>
          </p:cNvSpPr>
          <p:nvPr/>
        </p:nvSpPr>
        <p:spPr bwMode="auto">
          <a:xfrm>
            <a:off x="571667" y="949595"/>
            <a:ext cx="5760975" cy="420887"/>
          </a:xfrm>
          <a:prstGeom prst="rect">
            <a:avLst/>
          </a:prstGeom>
          <a:noFill/>
          <a:ln w="19050" algn="ctr">
            <a:noFill/>
            <a:prstDash val="sysDot"/>
            <a:miter lim="800000"/>
            <a:headEnd/>
            <a:tailEnd/>
          </a:ln>
        </p:spPr>
        <p:txBody>
          <a:bodyPr/>
          <a:lstStyle/>
          <a:p>
            <a:pPr algn="l">
              <a:lnSpc>
                <a:spcPts val="1300"/>
              </a:lnSpc>
            </a:pPr>
            <a:r>
              <a:rPr lang="en-US" altLang="ja-JP" sz="900" b="1" dirty="0">
                <a:solidFill>
                  <a:srgbClr val="002060"/>
                </a:solidFill>
                <a:latin typeface="メイリオ" pitchFamily="50" charset="-128"/>
                <a:ea typeface="メイリオ" pitchFamily="50" charset="-128"/>
                <a:cs typeface="メイリオ" pitchFamily="50" charset="-128"/>
              </a:rPr>
              <a:t>2</a:t>
            </a:r>
            <a:r>
              <a:rPr lang="ja-JP" altLang="en-US" sz="900" b="1" dirty="0">
                <a:solidFill>
                  <a:srgbClr val="002060"/>
                </a:solidFill>
                <a:latin typeface="メイリオ" pitchFamily="50" charset="-128"/>
                <a:ea typeface="メイリオ" pitchFamily="50" charset="-128"/>
                <a:cs typeface="メイリオ" pitchFamily="50" charset="-128"/>
              </a:rPr>
              <a:t>：転職後に年収が上がるケースは「採用難易度が高いポジションへの転職」、</a:t>
            </a:r>
          </a:p>
          <a:p>
            <a:pPr algn="l">
              <a:lnSpc>
                <a:spcPts val="1300"/>
              </a:lnSpc>
            </a:pPr>
            <a:r>
              <a:rPr lang="ja-JP" altLang="en-US" sz="900" b="1" dirty="0">
                <a:solidFill>
                  <a:srgbClr val="002060"/>
                </a:solidFill>
                <a:latin typeface="メイリオ" pitchFamily="50" charset="-128"/>
                <a:ea typeface="メイリオ" pitchFamily="50" charset="-128"/>
                <a:cs typeface="メイリオ" pitchFamily="50" charset="-128"/>
              </a:rPr>
              <a:t>　  年収が下がるケースは「大手企業から中小企業への転職」。（図</a:t>
            </a:r>
            <a:r>
              <a:rPr lang="en-US" altLang="ja-JP" sz="900" b="1" dirty="0">
                <a:solidFill>
                  <a:srgbClr val="002060"/>
                </a:solidFill>
                <a:latin typeface="メイリオ" pitchFamily="50" charset="-128"/>
                <a:ea typeface="メイリオ" pitchFamily="50" charset="-128"/>
                <a:cs typeface="メイリオ" pitchFamily="50" charset="-128"/>
              </a:rPr>
              <a:t>2</a:t>
            </a:r>
            <a:r>
              <a:rPr lang="ja-JP" altLang="en-US" sz="900" b="1" dirty="0">
                <a:solidFill>
                  <a:srgbClr val="002060"/>
                </a:solidFill>
                <a:latin typeface="メイリオ" pitchFamily="50" charset="-128"/>
                <a:ea typeface="メイリオ" pitchFamily="50" charset="-128"/>
                <a:cs typeface="メイリオ" pitchFamily="50" charset="-128"/>
              </a:rPr>
              <a:t>、</a:t>
            </a:r>
            <a:r>
              <a:rPr lang="en-US" altLang="ja-JP" sz="900" b="1" dirty="0">
                <a:solidFill>
                  <a:srgbClr val="002060"/>
                </a:solidFill>
                <a:latin typeface="メイリオ" pitchFamily="50" charset="-128"/>
                <a:ea typeface="メイリオ" pitchFamily="50" charset="-128"/>
                <a:cs typeface="メイリオ" pitchFamily="50" charset="-128"/>
              </a:rPr>
              <a:t>3</a:t>
            </a:r>
            <a:r>
              <a:rPr lang="ja-JP" altLang="en-US" sz="900" b="1" dirty="0">
                <a:solidFill>
                  <a:srgbClr val="002060"/>
                </a:solidFill>
                <a:latin typeface="メイリオ" pitchFamily="50" charset="-128"/>
                <a:ea typeface="メイリオ" pitchFamily="50" charset="-128"/>
                <a:cs typeface="メイリオ" pitchFamily="50" charset="-128"/>
              </a:rPr>
              <a:t>）</a:t>
            </a:r>
          </a:p>
        </p:txBody>
      </p:sp>
      <p:sp>
        <p:nvSpPr>
          <p:cNvPr id="33" name="正方形/長方形 32">
            <a:extLst>
              <a:ext uri="{FF2B5EF4-FFF2-40B4-BE49-F238E27FC236}">
                <a16:creationId xmlns:a16="http://schemas.microsoft.com/office/drawing/2014/main" id="{B82AF34C-5EAB-488B-BF56-7105646601B2}"/>
              </a:ext>
            </a:extLst>
          </p:cNvPr>
          <p:cNvSpPr/>
          <p:nvPr/>
        </p:nvSpPr>
        <p:spPr>
          <a:xfrm>
            <a:off x="576570" y="1364476"/>
            <a:ext cx="5760975" cy="752129"/>
          </a:xfrm>
          <a:prstGeom prst="rect">
            <a:avLst/>
          </a:prstGeom>
        </p:spPr>
        <p:txBody>
          <a:bodyPr wrap="square">
            <a:spAutoFit/>
          </a:bodyPr>
          <a:lstStyle/>
          <a:p>
            <a:pPr algn="l">
              <a:lnSpc>
                <a:spcPts val="1300"/>
              </a:lnSpc>
            </a:pPr>
            <a:r>
              <a:rPr lang="ja-JP" altLang="en-US" sz="900" dirty="0">
                <a:latin typeface="メイリオ" panose="020B0604030504040204" pitchFamily="50" charset="-128"/>
                <a:ea typeface="メイリオ" panose="020B0604030504040204" pitchFamily="50" charset="-128"/>
              </a:rPr>
              <a:t>「ミドルの転職者は、どのようなケースで転職後に年収が上がる（下がる）ことが多いですか？」と伺うと、年収が上がるケーストップ</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は「採用難易度が高いポジションへの転職」（</a:t>
            </a:r>
            <a:r>
              <a:rPr lang="en-US" altLang="ja-JP" sz="900" dirty="0">
                <a:latin typeface="メイリオ" panose="020B0604030504040204" pitchFamily="50" charset="-128"/>
                <a:ea typeface="メイリオ" panose="020B0604030504040204" pitchFamily="50" charset="-128"/>
              </a:rPr>
              <a:t>58</a:t>
            </a:r>
            <a:r>
              <a:rPr lang="ja-JP" altLang="en-US" sz="900" dirty="0">
                <a:latin typeface="メイリオ" panose="020B0604030504040204" pitchFamily="50" charset="-128"/>
                <a:ea typeface="メイリオ" panose="020B0604030504040204" pitchFamily="50" charset="-128"/>
              </a:rPr>
              <a:t>％）、「業績好調な業界への転職」（</a:t>
            </a:r>
            <a:r>
              <a:rPr lang="en-US" altLang="ja-JP" sz="900" dirty="0">
                <a:latin typeface="メイリオ" panose="020B0604030504040204" pitchFamily="50" charset="-128"/>
                <a:ea typeface="メイリオ" panose="020B0604030504040204" pitchFamily="50" charset="-128"/>
              </a:rPr>
              <a:t>48</a:t>
            </a:r>
            <a:r>
              <a:rPr lang="ja-JP" altLang="en-US" sz="900" dirty="0">
                <a:latin typeface="メイリオ" panose="020B0604030504040204" pitchFamily="50" charset="-128"/>
                <a:ea typeface="メイリオ" panose="020B0604030504040204" pitchFamily="50" charset="-128"/>
              </a:rPr>
              <a:t>％）、「役職が上がる転職」（</a:t>
            </a:r>
            <a:r>
              <a:rPr lang="en-US" altLang="ja-JP" sz="900" dirty="0">
                <a:latin typeface="メイリオ" panose="020B0604030504040204" pitchFamily="50" charset="-128"/>
                <a:ea typeface="メイリオ" panose="020B0604030504040204" pitchFamily="50" charset="-128"/>
              </a:rPr>
              <a:t>44</a:t>
            </a:r>
            <a:r>
              <a:rPr lang="ja-JP" altLang="en-US" sz="900" dirty="0">
                <a:latin typeface="メイリオ" panose="020B0604030504040204" pitchFamily="50" charset="-128"/>
                <a:ea typeface="メイリオ" panose="020B0604030504040204" pitchFamily="50" charset="-128"/>
              </a:rPr>
              <a:t>％）でした。一方、年収が下がるケースは「大手企業から中小企業への転職」（</a:t>
            </a:r>
            <a:r>
              <a:rPr lang="en-US" altLang="ja-JP" sz="900" dirty="0">
                <a:latin typeface="メイリオ" panose="020B0604030504040204" pitchFamily="50" charset="-128"/>
                <a:ea typeface="メイリオ" panose="020B0604030504040204" pitchFamily="50" charset="-128"/>
              </a:rPr>
              <a:t>49</a:t>
            </a:r>
            <a:r>
              <a:rPr lang="ja-JP" altLang="en-US" sz="900" dirty="0">
                <a:latin typeface="メイリオ" panose="020B0604030504040204" pitchFamily="50" charset="-128"/>
                <a:ea typeface="メイリオ" panose="020B0604030504040204" pitchFamily="50" charset="-128"/>
              </a:rPr>
              <a:t>％）が最多でした。</a:t>
            </a:r>
            <a:endParaRPr lang="en-US" altLang="ja-JP" sz="900"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87053909-B15A-7057-458C-1268E4F7BDB4}"/>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17" name="Rectangle 5">
            <a:extLst>
              <a:ext uri="{FF2B5EF4-FFF2-40B4-BE49-F238E27FC236}">
                <a16:creationId xmlns:a16="http://schemas.microsoft.com/office/drawing/2014/main" id="{E8FD2CF9-A8CE-17A5-59A8-85C2180E3D8E}"/>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sp>
        <p:nvSpPr>
          <p:cNvPr id="21" name="テキスト ボックス 20">
            <a:extLst>
              <a:ext uri="{FF2B5EF4-FFF2-40B4-BE49-F238E27FC236}">
                <a16:creationId xmlns:a16="http://schemas.microsoft.com/office/drawing/2014/main" id="{75D315C5-D371-A4B4-AC22-556AFE120550}"/>
              </a:ext>
            </a:extLst>
          </p:cNvPr>
          <p:cNvSpPr txBox="1"/>
          <p:nvPr/>
        </p:nvSpPr>
        <p:spPr>
          <a:xfrm>
            <a:off x="541529" y="2259427"/>
            <a:ext cx="5750598" cy="251992"/>
          </a:xfrm>
          <a:prstGeom prst="rect">
            <a:avLst/>
          </a:prstGeom>
          <a:noFill/>
        </p:spPr>
        <p:txBody>
          <a:bodyPr wrap="square">
            <a:spAutoFit/>
          </a:bodyPr>
          <a:lstStyle/>
          <a:p>
            <a:pPr algn="l">
              <a:lnSpc>
                <a:spcPts val="1300"/>
              </a:lnSpc>
            </a:pPr>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】ミドル</a:t>
            </a:r>
            <a:r>
              <a:rPr lang="ja-JP" altLang="ja-JP" sz="900" b="1" kern="100" dirty="0">
                <a:effectLst/>
                <a:latin typeface="游明朝" panose="02020400000000000000" pitchFamily="18" charset="-128"/>
                <a:ea typeface="メイリオ" panose="020B0604030504040204" pitchFamily="50" charset="-128"/>
                <a:cs typeface="Times New Roman" panose="02020603050405020304" pitchFamily="18" charset="0"/>
              </a:rPr>
              <a:t>の転職者は、どのようなケースで転職後</a:t>
            </a:r>
            <a:r>
              <a:rPr lang="ja-JP" altLang="en-US" sz="900" b="1" kern="100" dirty="0">
                <a:effectLst/>
                <a:latin typeface="游明朝" panose="02020400000000000000" pitchFamily="18" charset="-128"/>
                <a:ea typeface="メイリオ" panose="020B0604030504040204" pitchFamily="50" charset="-128"/>
                <a:cs typeface="Times New Roman" panose="02020603050405020304" pitchFamily="18" charset="0"/>
              </a:rPr>
              <a:t>に</a:t>
            </a:r>
            <a:r>
              <a:rPr lang="ja-JP" altLang="ja-JP" sz="900" b="1" kern="100" dirty="0">
                <a:effectLst/>
                <a:latin typeface="游明朝" panose="02020400000000000000" pitchFamily="18" charset="-128"/>
                <a:ea typeface="メイリオ" panose="020B0604030504040204" pitchFamily="50" charset="-128"/>
                <a:cs typeface="Times New Roman" panose="02020603050405020304" pitchFamily="18" charset="0"/>
              </a:rPr>
              <a:t>年収が上がることが多いですか？（複数回答可）</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27" name="グラフ 26">
            <a:extLst>
              <a:ext uri="{FF2B5EF4-FFF2-40B4-BE49-F238E27FC236}">
                <a16:creationId xmlns:a16="http://schemas.microsoft.com/office/drawing/2014/main" id="{AD20E965-FB4A-46D8-A0F1-D38561943B12}"/>
              </a:ext>
            </a:extLst>
          </p:cNvPr>
          <p:cNvGraphicFramePr>
            <a:graphicFrameLocks/>
          </p:cNvGraphicFramePr>
          <p:nvPr>
            <p:extLst>
              <p:ext uri="{D42A27DB-BD31-4B8C-83A1-F6EECF244321}">
                <p14:modId xmlns:p14="http://schemas.microsoft.com/office/powerpoint/2010/main" val="3684717392"/>
              </p:ext>
            </p:extLst>
          </p:nvPr>
        </p:nvGraphicFramePr>
        <p:xfrm>
          <a:off x="554912" y="2511420"/>
          <a:ext cx="5771856" cy="2102738"/>
        </p:xfrm>
        <a:graphic>
          <a:graphicData uri="http://schemas.openxmlformats.org/drawingml/2006/chart">
            <c:chart xmlns:c="http://schemas.openxmlformats.org/drawingml/2006/chart" xmlns:r="http://schemas.openxmlformats.org/officeDocument/2006/relationships" r:id="rId5"/>
          </a:graphicData>
        </a:graphic>
      </p:graphicFrame>
      <p:sp>
        <p:nvSpPr>
          <p:cNvPr id="30" name="テキスト ボックス 29">
            <a:extLst>
              <a:ext uri="{FF2B5EF4-FFF2-40B4-BE49-F238E27FC236}">
                <a16:creationId xmlns:a16="http://schemas.microsoft.com/office/drawing/2014/main" id="{DE2187DA-D4E1-FBF3-599E-9ECC1C9E0C2F}"/>
              </a:ext>
            </a:extLst>
          </p:cNvPr>
          <p:cNvSpPr txBox="1"/>
          <p:nvPr/>
        </p:nvSpPr>
        <p:spPr>
          <a:xfrm>
            <a:off x="568296" y="4827313"/>
            <a:ext cx="5749840" cy="251992"/>
          </a:xfrm>
          <a:prstGeom prst="rect">
            <a:avLst/>
          </a:prstGeom>
          <a:noFill/>
        </p:spPr>
        <p:txBody>
          <a:bodyPr wrap="square">
            <a:spAutoFit/>
          </a:bodyPr>
          <a:lstStyle/>
          <a:p>
            <a:pPr marL="0" marR="0" lvl="0" indent="0" algn="l" defTabSz="914400" rtl="0" eaLnBrk="1" fontAlgn="base" latinLnBrk="0" hangingPunct="1">
              <a:lnSpc>
                <a:spcPts val="1300"/>
              </a:lnSpc>
              <a:spcBef>
                <a:spcPct val="0"/>
              </a:spcBef>
              <a:spcAft>
                <a:spcPct val="0"/>
              </a:spcAft>
              <a:buClrTx/>
              <a:buSzTx/>
              <a:buFontTx/>
              <a:buNone/>
              <a:tabLst/>
              <a:defRPr/>
            </a:pPr>
            <a:r>
              <a:rPr kumimoji="1" lang="ja-JP" altLang="ja-JP" sz="900" b="1" i="0" u="none" strike="noStrike" kern="1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【図</a:t>
            </a:r>
            <a:r>
              <a:rPr kumimoji="1" lang="en-US" altLang="ja-JP" sz="900" b="1" i="0" u="none" strike="noStrike" kern="1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ja-JP" sz="900" b="1" i="0" u="none" strike="noStrike" kern="1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】ミドル</a:t>
            </a:r>
            <a:r>
              <a:rPr kumimoji="1" lang="ja-JP" altLang="ja-JP" sz="900" b="1" i="0" u="none" strike="noStrike" kern="100" cap="none" spc="0" normalizeH="0" baseline="0" noProof="0" dirty="0">
                <a:ln>
                  <a:noFill/>
                </a:ln>
                <a:solidFill>
                  <a:srgbClr val="000000"/>
                </a:solidFill>
                <a:effectLst/>
                <a:uLnTx/>
                <a:uFillTx/>
                <a:latin typeface="游明朝" panose="02020400000000000000" pitchFamily="18" charset="-128"/>
                <a:ea typeface="メイリオ" panose="020B0604030504040204" pitchFamily="50" charset="-128"/>
                <a:cs typeface="Times New Roman" panose="02020603050405020304" pitchFamily="18" charset="0"/>
              </a:rPr>
              <a:t>の転職者は、どのようなケースで転職後</a:t>
            </a:r>
            <a:r>
              <a:rPr kumimoji="1" lang="ja-JP" altLang="en-US" sz="900" b="1" i="0" u="none" strike="noStrike" kern="100" cap="none" spc="0" normalizeH="0" baseline="0" noProof="0" dirty="0">
                <a:ln>
                  <a:noFill/>
                </a:ln>
                <a:solidFill>
                  <a:srgbClr val="000000"/>
                </a:solidFill>
                <a:effectLst/>
                <a:uLnTx/>
                <a:uFillTx/>
                <a:latin typeface="游明朝" panose="02020400000000000000" pitchFamily="18" charset="-128"/>
                <a:ea typeface="メイリオ" panose="020B0604030504040204" pitchFamily="50" charset="-128"/>
                <a:cs typeface="Times New Roman" panose="02020603050405020304" pitchFamily="18" charset="0"/>
              </a:rPr>
              <a:t>に</a:t>
            </a:r>
            <a:r>
              <a:rPr kumimoji="1" lang="ja-JP" altLang="ja-JP" sz="900" b="1" i="0" u="none" strike="noStrike" kern="100" cap="none" spc="0" normalizeH="0" baseline="0" noProof="0" dirty="0">
                <a:ln>
                  <a:noFill/>
                </a:ln>
                <a:solidFill>
                  <a:srgbClr val="000000"/>
                </a:solidFill>
                <a:effectLst/>
                <a:uLnTx/>
                <a:uFillTx/>
                <a:latin typeface="游明朝" panose="02020400000000000000" pitchFamily="18" charset="-128"/>
                <a:ea typeface="メイリオ" panose="020B0604030504040204" pitchFamily="50" charset="-128"/>
                <a:cs typeface="Times New Roman" panose="02020603050405020304" pitchFamily="18" charset="0"/>
              </a:rPr>
              <a:t>年収が</a:t>
            </a:r>
            <a:r>
              <a:rPr kumimoji="1" lang="ja-JP" altLang="en-US" sz="900" b="1" i="0" u="none" strike="noStrike" kern="100" cap="none" spc="0" normalizeH="0" baseline="0" noProof="0" dirty="0">
                <a:ln>
                  <a:noFill/>
                </a:ln>
                <a:solidFill>
                  <a:srgbClr val="000000"/>
                </a:solidFill>
                <a:effectLst/>
                <a:uLnTx/>
                <a:uFillTx/>
                <a:latin typeface="游明朝" panose="02020400000000000000" pitchFamily="18" charset="-128"/>
                <a:ea typeface="メイリオ" panose="020B0604030504040204" pitchFamily="50" charset="-128"/>
                <a:cs typeface="Times New Roman" panose="02020603050405020304" pitchFamily="18" charset="0"/>
              </a:rPr>
              <a:t>下がる</a:t>
            </a:r>
            <a:r>
              <a:rPr kumimoji="1" lang="ja-JP" altLang="ja-JP" sz="900" b="1" i="0" u="none" strike="noStrike" kern="100" cap="none" spc="0" normalizeH="0" baseline="0" noProof="0" dirty="0">
                <a:ln>
                  <a:noFill/>
                </a:ln>
                <a:solidFill>
                  <a:srgbClr val="000000"/>
                </a:solidFill>
                <a:effectLst/>
                <a:uLnTx/>
                <a:uFillTx/>
                <a:latin typeface="游明朝" panose="02020400000000000000" pitchFamily="18" charset="-128"/>
                <a:ea typeface="メイリオ" panose="020B0604030504040204" pitchFamily="50" charset="-128"/>
                <a:cs typeface="Times New Roman" panose="02020603050405020304" pitchFamily="18" charset="0"/>
              </a:rPr>
              <a:t>ことが多いですか？（複数回答可）</a:t>
            </a:r>
            <a:endParaRPr kumimoji="1" lang="ja-JP" altLang="ja-JP" sz="1050" b="0" i="0" u="none" strike="noStrike" kern="100" cap="none" spc="0" normalizeH="0" baseline="0" noProof="0" dirty="0">
              <a:ln>
                <a:noFill/>
              </a:ln>
              <a:solidFill>
                <a:srgbClr val="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35" name="グラフ 34">
            <a:extLst>
              <a:ext uri="{FF2B5EF4-FFF2-40B4-BE49-F238E27FC236}">
                <a16:creationId xmlns:a16="http://schemas.microsoft.com/office/drawing/2014/main" id="{40548217-04DA-F655-DA19-553C55A70243}"/>
              </a:ext>
            </a:extLst>
          </p:cNvPr>
          <p:cNvGraphicFramePr>
            <a:graphicFrameLocks/>
          </p:cNvGraphicFramePr>
          <p:nvPr>
            <p:extLst>
              <p:ext uri="{D42A27DB-BD31-4B8C-83A1-F6EECF244321}">
                <p14:modId xmlns:p14="http://schemas.microsoft.com/office/powerpoint/2010/main" val="2725294664"/>
              </p:ext>
            </p:extLst>
          </p:nvPr>
        </p:nvGraphicFramePr>
        <p:xfrm>
          <a:off x="549473" y="5079303"/>
          <a:ext cx="5749840" cy="2300763"/>
        </p:xfrm>
        <a:graphic>
          <a:graphicData uri="http://schemas.openxmlformats.org/drawingml/2006/chart">
            <c:chart xmlns:c="http://schemas.openxmlformats.org/drawingml/2006/chart" xmlns:r="http://schemas.openxmlformats.org/officeDocument/2006/relationships" r:id="rId6"/>
          </a:graphicData>
        </a:graphic>
      </p:graphicFrame>
      <p:sp>
        <p:nvSpPr>
          <p:cNvPr id="15" name="Rectangle 2">
            <a:extLst>
              <a:ext uri="{FF2B5EF4-FFF2-40B4-BE49-F238E27FC236}">
                <a16:creationId xmlns:a16="http://schemas.microsoft.com/office/drawing/2014/main" id="{9A0001C6-6A1F-F902-5FBF-E04B619CAD2F}"/>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364679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3"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BD45D3E3-EBDF-4DFA-91DD-F6327A65A493}"/>
              </a:ext>
            </a:extLst>
          </p:cNvPr>
          <p:cNvSpPr/>
          <p:nvPr/>
        </p:nvSpPr>
        <p:spPr>
          <a:xfrm>
            <a:off x="559517" y="1303119"/>
            <a:ext cx="5755033" cy="2419252"/>
          </a:xfrm>
          <a:prstGeom prst="rect">
            <a:avLst/>
          </a:prstGeom>
        </p:spPr>
        <p:txBody>
          <a:bodyPr wrap="square">
            <a:spAutoFit/>
          </a:bodyPr>
          <a:lstStyle/>
          <a:p>
            <a:pPr algn="l">
              <a:lnSpc>
                <a:spcPts val="1300"/>
              </a:lnSpc>
            </a:pPr>
            <a:r>
              <a:rPr lang="ja-JP" altLang="en-US" sz="900" dirty="0">
                <a:latin typeface="メイリオ" panose="020B0604030504040204" pitchFamily="50" charset="-128"/>
                <a:ea typeface="メイリオ" panose="020B0604030504040204" pitchFamily="50" charset="-128"/>
              </a:rPr>
              <a:t>転職後に年収が上がるミドルの特徴を伺いました。業種の第</a:t>
            </a:r>
            <a:r>
              <a:rPr lang="en-US" altLang="ja-JP" sz="900" dirty="0">
                <a:latin typeface="メイリオ" panose="020B0604030504040204" pitchFamily="50" charset="-128"/>
                <a:ea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rPr>
              <a:t>位は「</a:t>
            </a:r>
            <a:r>
              <a:rPr lang="en-US" altLang="ja-JP" sz="900" dirty="0">
                <a:latin typeface="メイリオ" panose="020B0604030504040204" pitchFamily="50" charset="-128"/>
                <a:ea typeface="メイリオ" panose="020B0604030504040204" pitchFamily="50" charset="-128"/>
              </a:rPr>
              <a:t>IT</a:t>
            </a:r>
            <a:r>
              <a:rPr lang="ja-JP" altLang="en-US" sz="900" dirty="0">
                <a:latin typeface="メイリオ" panose="020B0604030504040204" pitchFamily="50" charset="-128"/>
                <a:ea typeface="メイリオ" panose="020B0604030504040204" pitchFamily="50" charset="-128"/>
              </a:rPr>
              <a:t>・インターネット」（</a:t>
            </a:r>
            <a:r>
              <a:rPr lang="en-US" altLang="ja-JP" sz="900" dirty="0">
                <a:latin typeface="メイリオ" panose="020B0604030504040204" pitchFamily="50" charset="-128"/>
                <a:ea typeface="メイリオ" panose="020B0604030504040204" pitchFamily="50" charset="-128"/>
              </a:rPr>
              <a:t>46</a:t>
            </a:r>
            <a:r>
              <a:rPr lang="ja-JP" altLang="en-US" sz="900" dirty="0">
                <a:latin typeface="メイリオ" panose="020B0604030504040204" pitchFamily="50" charset="-128"/>
                <a:ea typeface="メイリオ" panose="020B0604030504040204" pitchFamily="50" charset="-128"/>
              </a:rPr>
              <a:t>％）、第</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位は「メーカー」（</a:t>
            </a:r>
            <a:r>
              <a:rPr lang="en-US" altLang="ja-JP" sz="900" dirty="0">
                <a:latin typeface="メイリオ" panose="020B0604030504040204" pitchFamily="50" charset="-128"/>
                <a:ea typeface="メイリオ" panose="020B0604030504040204" pitchFamily="50" charset="-128"/>
              </a:rPr>
              <a:t>40</a:t>
            </a:r>
            <a:r>
              <a:rPr lang="ja-JP" altLang="en-US" sz="900" dirty="0">
                <a:latin typeface="メイリオ" panose="020B0604030504040204" pitchFamily="50" charset="-128"/>
                <a:ea typeface="メイリオ" panose="020B0604030504040204" pitchFamily="50" charset="-128"/>
              </a:rPr>
              <a:t>％）、第</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位は「コンサルティング」（</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％）でした。</a:t>
            </a:r>
            <a:r>
              <a:rPr lang="en-US" altLang="ja-JP" sz="900" dirty="0">
                <a:latin typeface="メイリオ" panose="020B0604030504040204" pitchFamily="50" charset="-128"/>
                <a:ea typeface="メイリオ" panose="020B0604030504040204" pitchFamily="50" charset="-128"/>
              </a:rPr>
              <a:t>2019</a:t>
            </a:r>
            <a:r>
              <a:rPr lang="ja-JP" altLang="en-US" sz="900" dirty="0">
                <a:latin typeface="メイリオ" panose="020B0604030504040204" pitchFamily="50" charset="-128"/>
                <a:ea typeface="メイリオ" panose="020B0604030504040204" pitchFamily="50" charset="-128"/>
              </a:rPr>
              <a:t>年同調査より、第</a:t>
            </a:r>
            <a:r>
              <a:rPr lang="en-US" altLang="ja-JP" sz="900" dirty="0">
                <a:latin typeface="メイリオ" panose="020B0604030504040204" pitchFamily="50" charset="-128"/>
                <a:ea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rPr>
              <a:t>位と第</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位の順位が逆転し、</a:t>
            </a:r>
            <a:r>
              <a:rPr lang="en-US" altLang="ja-JP" sz="900" dirty="0">
                <a:latin typeface="メイリオ" panose="020B0604030504040204" pitchFamily="50" charset="-128"/>
                <a:ea typeface="メイリオ" panose="020B0604030504040204" pitchFamily="50" charset="-128"/>
              </a:rPr>
              <a:t>2019</a:t>
            </a:r>
            <a:r>
              <a:rPr lang="ja-JP" altLang="en-US" sz="900" dirty="0">
                <a:latin typeface="メイリオ" panose="020B0604030504040204" pitchFamily="50" charset="-128"/>
                <a:ea typeface="メイリオ" panose="020B0604030504040204" pitchFamily="50" charset="-128"/>
              </a:rPr>
              <a:t>年では第</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位だった「コンサルティング」が今年新たに上位</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位にランクインしました。一方、転職後に年収が下がる人が最も多い業種は「メーカー」（</a:t>
            </a:r>
            <a:r>
              <a:rPr lang="en-US" altLang="ja-JP" sz="900" dirty="0">
                <a:latin typeface="メイリオ" panose="020B0604030504040204" pitchFamily="50" charset="-128"/>
                <a:ea typeface="メイリオ" panose="020B0604030504040204" pitchFamily="50" charset="-128"/>
              </a:rPr>
              <a:t>49</a:t>
            </a:r>
            <a:r>
              <a:rPr lang="ja-JP" altLang="en-US" sz="900" dirty="0">
                <a:latin typeface="メイリオ" panose="020B0604030504040204" pitchFamily="50" charset="-128"/>
                <a:ea typeface="メイリオ" panose="020B0604030504040204" pitchFamily="50" charset="-128"/>
              </a:rPr>
              <a:t>％）でした。</a:t>
            </a:r>
          </a:p>
          <a:p>
            <a:pPr algn="l">
              <a:lnSpc>
                <a:spcPts val="1300"/>
              </a:lnSpc>
            </a:pPr>
            <a:endParaRPr lang="ja-JP" altLang="en-US"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職種の第</a:t>
            </a:r>
            <a:r>
              <a:rPr lang="en-US" altLang="ja-JP" sz="900" dirty="0">
                <a:latin typeface="メイリオ" panose="020B0604030504040204" pitchFamily="50" charset="-128"/>
                <a:ea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rPr>
              <a:t>位は「経営・経営企画・事業企画系」（</a:t>
            </a:r>
            <a:r>
              <a:rPr lang="en-US" altLang="ja-JP" sz="900" dirty="0">
                <a:latin typeface="メイリオ" panose="020B0604030504040204" pitchFamily="50" charset="-128"/>
                <a:ea typeface="メイリオ" panose="020B0604030504040204" pitchFamily="50" charset="-128"/>
              </a:rPr>
              <a:t>44</a:t>
            </a:r>
            <a:r>
              <a:rPr lang="ja-JP" altLang="en-US" sz="900" dirty="0">
                <a:latin typeface="メイリオ" panose="020B0604030504040204" pitchFamily="50" charset="-128"/>
                <a:ea typeface="メイリオ" panose="020B0604030504040204" pitchFamily="50" charset="-128"/>
              </a:rPr>
              <a:t>％）、第</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位は「技術系（</a:t>
            </a:r>
            <a:r>
              <a:rPr lang="en-US" altLang="ja-JP" sz="900" dirty="0">
                <a:latin typeface="メイリオ" panose="020B0604030504040204" pitchFamily="50" charset="-128"/>
                <a:ea typeface="メイリオ" panose="020B0604030504040204" pitchFamily="50" charset="-128"/>
              </a:rPr>
              <a:t>IT</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Web</a:t>
            </a:r>
            <a:r>
              <a:rPr lang="ja-JP" altLang="en-US" sz="900" dirty="0">
                <a:latin typeface="メイリオ" panose="020B0604030504040204" pitchFamily="50" charset="-128"/>
                <a:ea typeface="メイリオ" panose="020B0604030504040204" pitchFamily="50" charset="-128"/>
              </a:rPr>
              <a:t>・通信系）」（</a:t>
            </a:r>
            <a:r>
              <a:rPr lang="en-US" altLang="ja-JP" sz="900" dirty="0">
                <a:latin typeface="メイリオ" panose="020B0604030504040204" pitchFamily="50" charset="-128"/>
                <a:ea typeface="メイリオ" panose="020B0604030504040204" pitchFamily="50" charset="-128"/>
              </a:rPr>
              <a:t>35</a:t>
            </a:r>
            <a:r>
              <a:rPr lang="ja-JP" altLang="en-US" sz="900" dirty="0">
                <a:latin typeface="メイリオ" panose="020B0604030504040204" pitchFamily="50" charset="-128"/>
                <a:ea typeface="メイリオ" panose="020B0604030504040204" pitchFamily="50" charset="-128"/>
              </a:rPr>
              <a:t>％）、第</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位は「営業・マーケティング系」（</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％）でした。</a:t>
            </a:r>
            <a:r>
              <a:rPr lang="en-US" altLang="ja-JP" sz="900" dirty="0">
                <a:latin typeface="メイリオ" panose="020B0604030504040204" pitchFamily="50" charset="-128"/>
                <a:ea typeface="メイリオ" panose="020B0604030504040204" pitchFamily="50" charset="-128"/>
              </a:rPr>
              <a:t>2019</a:t>
            </a:r>
            <a:r>
              <a:rPr lang="ja-JP" altLang="en-US" sz="900" dirty="0">
                <a:latin typeface="メイリオ" panose="020B0604030504040204" pitchFamily="50" charset="-128"/>
                <a:ea typeface="メイリオ" panose="020B0604030504040204" pitchFamily="50" charset="-128"/>
              </a:rPr>
              <a:t>年の同調査と比較すると、第</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位と第</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位の順位が逆転しています。業種と照らし合わせても、コロナ禍により</a:t>
            </a:r>
            <a:r>
              <a:rPr lang="en-US" altLang="ja-JP" sz="900" dirty="0">
                <a:latin typeface="メイリオ" panose="020B0604030504040204" pitchFamily="50" charset="-128"/>
                <a:ea typeface="メイリオ" panose="020B0604030504040204" pitchFamily="50" charset="-128"/>
              </a:rPr>
              <a:t>DX</a:t>
            </a:r>
            <a:r>
              <a:rPr lang="ja-JP" altLang="en-US" sz="900" dirty="0">
                <a:latin typeface="メイリオ" panose="020B0604030504040204" pitchFamily="50" charset="-128"/>
                <a:ea typeface="メイリオ" panose="020B0604030504040204" pitchFamily="50" charset="-128"/>
              </a:rPr>
              <a:t>化が加速し、関連する人材需要が高まっていることが伺えました。一方、転職後に年収が下がる人が最も多い職種は「営業・マーケティング系」、「事務・管理系」（それぞれ</a:t>
            </a:r>
            <a:r>
              <a:rPr lang="en-US" altLang="ja-JP" sz="900" dirty="0">
                <a:latin typeface="メイリオ" panose="020B0604030504040204" pitchFamily="50" charset="-128"/>
                <a:ea typeface="メイリオ" panose="020B0604030504040204" pitchFamily="50" charset="-128"/>
              </a:rPr>
              <a:t>37</a:t>
            </a:r>
            <a:r>
              <a:rPr lang="ja-JP" altLang="en-US" sz="900" dirty="0">
                <a:latin typeface="メイリオ" panose="020B0604030504040204" pitchFamily="50" charset="-128"/>
                <a:ea typeface="メイリオ" panose="020B0604030504040204" pitchFamily="50" charset="-128"/>
              </a:rPr>
              <a:t>％）でした。</a:t>
            </a:r>
          </a:p>
          <a:p>
            <a:pPr algn="l">
              <a:lnSpc>
                <a:spcPts val="1300"/>
              </a:lnSpc>
            </a:pPr>
            <a:endParaRPr lang="ja-JP" altLang="en-US"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役職の最多は「課長クラス」（</a:t>
            </a:r>
            <a:r>
              <a:rPr lang="en-US" altLang="ja-JP" sz="900" dirty="0">
                <a:latin typeface="メイリオ" panose="020B0604030504040204" pitchFamily="50" charset="-128"/>
                <a:ea typeface="メイリオ" panose="020B0604030504040204" pitchFamily="50" charset="-128"/>
              </a:rPr>
              <a:t>67</a:t>
            </a:r>
            <a:r>
              <a:rPr lang="ja-JP" altLang="en-US" sz="900" dirty="0">
                <a:latin typeface="メイリオ" panose="020B0604030504040204" pitchFamily="50" charset="-128"/>
                <a:ea typeface="メイリオ" panose="020B0604030504040204" pitchFamily="50" charset="-128"/>
              </a:rPr>
              <a:t>％）で、次いで「部長・次長クラス」（</a:t>
            </a:r>
            <a:r>
              <a:rPr lang="en-US" altLang="ja-JP" sz="900" dirty="0">
                <a:latin typeface="メイリオ" panose="020B0604030504040204" pitchFamily="50" charset="-128"/>
                <a:ea typeface="メイリオ" panose="020B0604030504040204" pitchFamily="50" charset="-128"/>
              </a:rPr>
              <a:t>63</a:t>
            </a:r>
            <a:r>
              <a:rPr lang="ja-JP" altLang="en-US" sz="900" dirty="0">
                <a:latin typeface="メイリオ" panose="020B0604030504040204" pitchFamily="50" charset="-128"/>
                <a:ea typeface="メイリオ" panose="020B0604030504040204" pitchFamily="50" charset="-128"/>
              </a:rPr>
              <a:t>％）、「主任・係長クラス」（</a:t>
            </a:r>
            <a:r>
              <a:rPr lang="en-US" altLang="ja-JP" sz="900" dirty="0">
                <a:latin typeface="メイリオ" panose="020B0604030504040204" pitchFamily="50" charset="-128"/>
                <a:ea typeface="メイリオ" panose="020B0604030504040204" pitchFamily="50" charset="-128"/>
              </a:rPr>
              <a:t>43</a:t>
            </a:r>
            <a:r>
              <a:rPr lang="ja-JP" altLang="en-US" sz="900" dirty="0">
                <a:latin typeface="メイリオ" panose="020B0604030504040204" pitchFamily="50" charset="-128"/>
                <a:ea typeface="メイリオ" panose="020B0604030504040204" pitchFamily="50" charset="-128"/>
              </a:rPr>
              <a:t>％）が続き、</a:t>
            </a:r>
            <a:r>
              <a:rPr lang="en-US" altLang="ja-JP" sz="900" dirty="0">
                <a:latin typeface="メイリオ" panose="020B0604030504040204" pitchFamily="50" charset="-128"/>
                <a:ea typeface="メイリオ" panose="020B0604030504040204" pitchFamily="50" charset="-128"/>
              </a:rPr>
              <a:t>2019</a:t>
            </a:r>
            <a:r>
              <a:rPr lang="ja-JP" altLang="en-US" sz="900" dirty="0">
                <a:latin typeface="メイリオ" panose="020B0604030504040204" pitchFamily="50" charset="-128"/>
                <a:ea typeface="メイリオ" panose="020B0604030504040204" pitchFamily="50" charset="-128"/>
              </a:rPr>
              <a:t>年同調査と同じ並びとなりました。年収が下がる人の最多は「役職なし」（</a:t>
            </a:r>
            <a:r>
              <a:rPr lang="en-US" altLang="ja-JP" sz="900" dirty="0">
                <a:latin typeface="メイリオ" panose="020B0604030504040204" pitchFamily="50" charset="-128"/>
                <a:ea typeface="メイリオ" panose="020B0604030504040204" pitchFamily="50" charset="-128"/>
              </a:rPr>
              <a:t>45</a:t>
            </a:r>
            <a:r>
              <a:rPr lang="ja-JP" altLang="en-US" sz="900" dirty="0">
                <a:latin typeface="メイリオ" panose="020B0604030504040204" pitchFamily="50" charset="-128"/>
                <a:ea typeface="メイリオ" panose="020B0604030504040204" pitchFamily="50" charset="-128"/>
              </a:rPr>
              <a:t>％）でした。</a:t>
            </a:r>
          </a:p>
        </p:txBody>
      </p:sp>
      <p:sp>
        <p:nvSpPr>
          <p:cNvPr id="22" name="Rectangle 24">
            <a:extLst>
              <a:ext uri="{FF2B5EF4-FFF2-40B4-BE49-F238E27FC236}">
                <a16:creationId xmlns:a16="http://schemas.microsoft.com/office/drawing/2014/main" id="{73D9E155-ABE5-4F80-8FFD-2818A54D43FE}"/>
              </a:ext>
            </a:extLst>
          </p:cNvPr>
          <p:cNvSpPr>
            <a:spLocks noChangeArrowheads="1"/>
          </p:cNvSpPr>
          <p:nvPr/>
        </p:nvSpPr>
        <p:spPr bwMode="auto">
          <a:xfrm>
            <a:off x="559518" y="937941"/>
            <a:ext cx="5909091" cy="365178"/>
          </a:xfrm>
          <a:prstGeom prst="rect">
            <a:avLst/>
          </a:prstGeom>
          <a:noFill/>
          <a:ln w="19050" algn="ctr">
            <a:noFill/>
            <a:prstDash val="sysDot"/>
            <a:miter lim="800000"/>
            <a:headEnd/>
            <a:tailEnd/>
          </a:ln>
        </p:spPr>
        <p:txBody>
          <a:bodyPr/>
          <a:lstStyle/>
          <a:p>
            <a:pPr algn="l">
              <a:lnSpc>
                <a:spcPts val="1300"/>
              </a:lnSpc>
            </a:pPr>
            <a:r>
              <a:rPr lang="en-US" altLang="ja-JP" sz="900" b="1" dirty="0">
                <a:solidFill>
                  <a:srgbClr val="002060"/>
                </a:solidFill>
                <a:latin typeface="メイリオ" pitchFamily="50" charset="-128"/>
                <a:ea typeface="メイリオ" pitchFamily="50" charset="-128"/>
                <a:cs typeface="メイリオ" pitchFamily="50" charset="-128"/>
              </a:rPr>
              <a:t>3</a:t>
            </a:r>
            <a:r>
              <a:rPr lang="ja-JP" altLang="en-US" sz="900" b="1" dirty="0">
                <a:solidFill>
                  <a:srgbClr val="002060"/>
                </a:solidFill>
                <a:latin typeface="メイリオ" pitchFamily="50" charset="-128"/>
                <a:ea typeface="メイリオ" pitchFamily="50" charset="-128"/>
                <a:cs typeface="メイリオ" pitchFamily="50" charset="-128"/>
              </a:rPr>
              <a:t>：転職後に年収が上がる人が多い業種、トップ</a:t>
            </a:r>
            <a:r>
              <a:rPr lang="en-US" altLang="ja-JP" sz="900" b="1" dirty="0">
                <a:solidFill>
                  <a:srgbClr val="002060"/>
                </a:solidFill>
                <a:latin typeface="メイリオ" pitchFamily="50" charset="-128"/>
                <a:ea typeface="メイリオ" pitchFamily="50" charset="-128"/>
                <a:cs typeface="メイリオ" pitchFamily="50" charset="-128"/>
              </a:rPr>
              <a:t>3</a:t>
            </a:r>
            <a:r>
              <a:rPr lang="ja-JP" altLang="en-US" sz="900" b="1" dirty="0">
                <a:solidFill>
                  <a:srgbClr val="002060"/>
                </a:solidFill>
                <a:latin typeface="メイリオ" pitchFamily="50" charset="-128"/>
                <a:ea typeface="メイリオ" pitchFamily="50" charset="-128"/>
                <a:cs typeface="メイリオ" pitchFamily="50" charset="-128"/>
              </a:rPr>
              <a:t>は</a:t>
            </a:r>
            <a:endParaRPr lang="en-US" altLang="ja-JP" sz="900" b="1" dirty="0">
              <a:solidFill>
                <a:srgbClr val="002060"/>
              </a:solidFill>
              <a:latin typeface="メイリオ" pitchFamily="50" charset="-128"/>
              <a:ea typeface="メイリオ" pitchFamily="50" charset="-128"/>
              <a:cs typeface="メイリオ" pitchFamily="50" charset="-128"/>
            </a:endParaRPr>
          </a:p>
          <a:p>
            <a:pPr algn="l">
              <a:lnSpc>
                <a:spcPts val="1300"/>
              </a:lnSpc>
            </a:pPr>
            <a:r>
              <a:rPr lang="ja-JP" altLang="en-US" sz="900" b="1" dirty="0">
                <a:solidFill>
                  <a:srgbClr val="002060"/>
                </a:solidFill>
                <a:latin typeface="メイリオ" pitchFamily="50" charset="-128"/>
                <a:ea typeface="メイリオ" pitchFamily="50" charset="-128"/>
                <a:cs typeface="メイリオ" pitchFamily="50" charset="-128"/>
              </a:rPr>
              <a:t>　 「</a:t>
            </a:r>
            <a:r>
              <a:rPr lang="en-US" altLang="ja-JP" sz="900" b="1" dirty="0">
                <a:solidFill>
                  <a:srgbClr val="002060"/>
                </a:solidFill>
                <a:latin typeface="メイリオ" pitchFamily="50" charset="-128"/>
                <a:ea typeface="メイリオ" pitchFamily="50" charset="-128"/>
                <a:cs typeface="メイリオ" pitchFamily="50" charset="-128"/>
              </a:rPr>
              <a:t>IT</a:t>
            </a:r>
            <a:r>
              <a:rPr lang="ja-JP" altLang="en-US" sz="900" b="1" dirty="0">
                <a:solidFill>
                  <a:srgbClr val="002060"/>
                </a:solidFill>
                <a:latin typeface="メイリオ" pitchFamily="50" charset="-128"/>
                <a:ea typeface="メイリオ" pitchFamily="50" charset="-128"/>
                <a:cs typeface="メイリオ" pitchFamily="50" charset="-128"/>
              </a:rPr>
              <a:t>・インターネット」、「メーカー」、「コンサルティング」。コロナ禍を経て順位が変動。（図</a:t>
            </a:r>
            <a:r>
              <a:rPr lang="en-US" altLang="ja-JP" sz="900" b="1" dirty="0">
                <a:solidFill>
                  <a:srgbClr val="002060"/>
                </a:solidFill>
                <a:latin typeface="メイリオ" pitchFamily="50" charset="-128"/>
                <a:ea typeface="メイリオ" pitchFamily="50" charset="-128"/>
                <a:cs typeface="メイリオ" pitchFamily="50" charset="-128"/>
              </a:rPr>
              <a:t>4</a:t>
            </a:r>
            <a:r>
              <a:rPr lang="ja-JP" altLang="en-US" sz="900" b="1" dirty="0">
                <a:solidFill>
                  <a:srgbClr val="002060"/>
                </a:solidFill>
                <a:latin typeface="メイリオ" pitchFamily="50" charset="-128"/>
                <a:ea typeface="メイリオ" pitchFamily="50" charset="-128"/>
                <a:cs typeface="メイリオ" pitchFamily="50" charset="-128"/>
              </a:rPr>
              <a:t>～</a:t>
            </a:r>
            <a:r>
              <a:rPr lang="en-US" altLang="ja-JP" sz="900" b="1" dirty="0">
                <a:solidFill>
                  <a:srgbClr val="002060"/>
                </a:solidFill>
                <a:latin typeface="メイリオ" pitchFamily="50" charset="-128"/>
                <a:ea typeface="メイリオ" pitchFamily="50" charset="-128"/>
                <a:cs typeface="メイリオ" pitchFamily="50" charset="-128"/>
              </a:rPr>
              <a:t>9</a:t>
            </a:r>
            <a:r>
              <a:rPr lang="ja-JP" altLang="en-US" sz="900" b="1" dirty="0">
                <a:solidFill>
                  <a:srgbClr val="002060"/>
                </a:solidFill>
                <a:latin typeface="メイリオ" pitchFamily="50" charset="-128"/>
                <a:ea typeface="メイリオ" pitchFamily="50" charset="-128"/>
                <a:cs typeface="メイリオ" pitchFamily="50" charset="-128"/>
              </a:rPr>
              <a:t>）</a:t>
            </a:r>
            <a:endParaRPr lang="en-US" altLang="ja-JP" sz="900" b="1" dirty="0">
              <a:solidFill>
                <a:srgbClr val="002060"/>
              </a:solidFill>
              <a:latin typeface="メイリオ" pitchFamily="50" charset="-128"/>
              <a:ea typeface="メイリオ" pitchFamily="50" charset="-128"/>
              <a:cs typeface="メイリオ" pitchFamily="50" charset="-128"/>
            </a:endParaRPr>
          </a:p>
        </p:txBody>
      </p:sp>
      <p:sp>
        <p:nvSpPr>
          <p:cNvPr id="30" name="テキスト ボックス 29">
            <a:extLst>
              <a:ext uri="{FF2B5EF4-FFF2-40B4-BE49-F238E27FC236}">
                <a16:creationId xmlns:a16="http://schemas.microsoft.com/office/drawing/2014/main" id="{E3ECDE17-B67D-4581-8AE4-210AF7957A02}"/>
              </a:ext>
            </a:extLst>
          </p:cNvPr>
          <p:cNvSpPr txBox="1"/>
          <p:nvPr/>
        </p:nvSpPr>
        <p:spPr>
          <a:xfrm>
            <a:off x="559517" y="3869703"/>
            <a:ext cx="5750972" cy="251992"/>
          </a:xfrm>
          <a:prstGeom prst="rect">
            <a:avLst/>
          </a:prstGeom>
          <a:noFill/>
        </p:spPr>
        <p:txBody>
          <a:bodyPr wrap="square" rtlCol="0">
            <a:spAutoFit/>
          </a:bodyPr>
          <a:lstStyle/>
          <a:p>
            <a:pPr algn="l">
              <a:lnSpc>
                <a:spcPts val="1300"/>
              </a:lnSpc>
            </a:pPr>
            <a:r>
              <a:rPr lang="en-US" altLang="ja-JP" sz="900" b="1" dirty="0">
                <a:latin typeface="メイリオ" pitchFamily="50" charset="-128"/>
                <a:ea typeface="メイリオ" pitchFamily="50" charset="-128"/>
                <a:cs typeface="メイリオ" pitchFamily="50" charset="-128"/>
              </a:rPr>
              <a:t>【</a:t>
            </a:r>
            <a:r>
              <a:rPr lang="ja-JP" altLang="en-US" sz="900" b="1" dirty="0">
                <a:latin typeface="メイリオ" pitchFamily="50" charset="-128"/>
                <a:ea typeface="メイリオ" pitchFamily="50" charset="-128"/>
                <a:cs typeface="メイリオ" pitchFamily="50" charset="-128"/>
              </a:rPr>
              <a:t>図</a:t>
            </a:r>
            <a:r>
              <a:rPr lang="en-US" altLang="ja-JP" sz="900" b="1" dirty="0">
                <a:latin typeface="メイリオ" pitchFamily="50" charset="-128"/>
                <a:ea typeface="メイリオ" pitchFamily="50" charset="-128"/>
                <a:cs typeface="メイリオ" pitchFamily="50" charset="-128"/>
              </a:rPr>
              <a:t>4】</a:t>
            </a:r>
            <a:r>
              <a:rPr lang="ja-JP" altLang="en-US" sz="900" b="1" dirty="0">
                <a:latin typeface="メイリオ" pitchFamily="50" charset="-128"/>
                <a:ea typeface="メイリオ" pitchFamily="50" charset="-128"/>
                <a:cs typeface="メイリオ" pitchFamily="50" charset="-128"/>
              </a:rPr>
              <a:t>ミドルの転職では、転職後に年収が上がるのは、どのような業種の人が多いですか？（複数回答可）</a:t>
            </a:r>
            <a:endParaRPr lang="en-US" altLang="ja-JP" sz="900" b="1" dirty="0">
              <a:latin typeface="メイリオ" pitchFamily="50" charset="-128"/>
              <a:ea typeface="メイリオ" pitchFamily="50" charset="-128"/>
              <a:cs typeface="メイリオ" pitchFamily="50" charset="-128"/>
            </a:endParaRPr>
          </a:p>
        </p:txBody>
      </p:sp>
      <p:sp>
        <p:nvSpPr>
          <p:cNvPr id="18" name="正方形/長方形 17">
            <a:extLst>
              <a:ext uri="{FF2B5EF4-FFF2-40B4-BE49-F238E27FC236}">
                <a16:creationId xmlns:a16="http://schemas.microsoft.com/office/drawing/2014/main" id="{EB1BA22A-C976-963E-4CB6-541BCA4FC630}"/>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20" name="Rectangle 5">
            <a:extLst>
              <a:ext uri="{FF2B5EF4-FFF2-40B4-BE49-F238E27FC236}">
                <a16:creationId xmlns:a16="http://schemas.microsoft.com/office/drawing/2014/main" id="{AE8250D8-6031-89D3-73E7-07B5A280EB09}"/>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graphicFrame>
        <p:nvGraphicFramePr>
          <p:cNvPr id="27" name="グラフ 26">
            <a:extLst>
              <a:ext uri="{FF2B5EF4-FFF2-40B4-BE49-F238E27FC236}">
                <a16:creationId xmlns:a16="http://schemas.microsoft.com/office/drawing/2014/main" id="{B8C4A106-1F05-C8EE-FB27-8ABDD9A586C2}"/>
              </a:ext>
            </a:extLst>
          </p:cNvPr>
          <p:cNvGraphicFramePr>
            <a:graphicFrameLocks/>
          </p:cNvGraphicFramePr>
          <p:nvPr>
            <p:extLst>
              <p:ext uri="{D42A27DB-BD31-4B8C-83A1-F6EECF244321}">
                <p14:modId xmlns:p14="http://schemas.microsoft.com/office/powerpoint/2010/main" val="2381887266"/>
              </p:ext>
            </p:extLst>
          </p:nvPr>
        </p:nvGraphicFramePr>
        <p:xfrm>
          <a:off x="559517" y="4135920"/>
          <a:ext cx="5740554" cy="3389202"/>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2">
            <a:extLst>
              <a:ext uri="{FF2B5EF4-FFF2-40B4-BE49-F238E27FC236}">
                <a16:creationId xmlns:a16="http://schemas.microsoft.com/office/drawing/2014/main" id="{089674AA-65AC-EF8E-1418-340C1B039A20}"/>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180578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3"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5DA76050-4516-4266-B5EE-A138AD94ECD4}"/>
              </a:ext>
            </a:extLst>
          </p:cNvPr>
          <p:cNvSpPr txBox="1"/>
          <p:nvPr/>
        </p:nvSpPr>
        <p:spPr>
          <a:xfrm>
            <a:off x="553803" y="823736"/>
            <a:ext cx="5760972" cy="251992"/>
          </a:xfrm>
          <a:prstGeom prst="rect">
            <a:avLst/>
          </a:prstGeom>
          <a:noFill/>
        </p:spPr>
        <p:txBody>
          <a:bodyPr wrap="square" rtlCol="0">
            <a:spAutoFit/>
          </a:bodyPr>
          <a:lstStyle/>
          <a:p>
            <a:pPr algn="l">
              <a:lnSpc>
                <a:spcPts val="1300"/>
              </a:lnSpc>
            </a:pPr>
            <a:r>
              <a:rPr lang="en-US" altLang="ja-JP" sz="900" b="1" dirty="0">
                <a:latin typeface="メイリオ" pitchFamily="50" charset="-128"/>
                <a:ea typeface="メイリオ" pitchFamily="50" charset="-128"/>
                <a:cs typeface="メイリオ" pitchFamily="50" charset="-128"/>
              </a:rPr>
              <a:t>【</a:t>
            </a:r>
            <a:r>
              <a:rPr lang="ja-JP" altLang="en-US" sz="900" b="1" dirty="0">
                <a:latin typeface="メイリオ" pitchFamily="50" charset="-128"/>
                <a:ea typeface="メイリオ" pitchFamily="50" charset="-128"/>
                <a:cs typeface="メイリオ" pitchFamily="50" charset="-128"/>
              </a:rPr>
              <a:t>図</a:t>
            </a:r>
            <a:r>
              <a:rPr lang="en-US" altLang="ja-JP" sz="900" b="1" dirty="0">
                <a:latin typeface="メイリオ" pitchFamily="50" charset="-128"/>
                <a:ea typeface="メイリオ" pitchFamily="50" charset="-128"/>
                <a:cs typeface="メイリオ" pitchFamily="50" charset="-128"/>
              </a:rPr>
              <a:t>5】</a:t>
            </a:r>
            <a:r>
              <a:rPr lang="ja-JP" altLang="en-US" sz="900" b="1" dirty="0">
                <a:latin typeface="メイリオ" pitchFamily="50" charset="-128"/>
                <a:ea typeface="メイリオ" pitchFamily="50" charset="-128"/>
                <a:cs typeface="メイリオ" pitchFamily="50" charset="-128"/>
              </a:rPr>
              <a:t>転職後に年収が上がるミドルと下がるミドルの業種をそれぞれ教えてください。（複数回答可）</a:t>
            </a:r>
            <a:endParaRPr lang="en-US" altLang="ja-JP" sz="900" b="1" dirty="0">
              <a:latin typeface="メイリオ" pitchFamily="50" charset="-128"/>
              <a:ea typeface="メイリオ" pitchFamily="50" charset="-128"/>
              <a:cs typeface="メイリオ" pitchFamily="50" charset="-128"/>
            </a:endParaRPr>
          </a:p>
        </p:txBody>
      </p:sp>
      <p:sp>
        <p:nvSpPr>
          <p:cNvPr id="13" name="正方形/長方形 12">
            <a:extLst>
              <a:ext uri="{FF2B5EF4-FFF2-40B4-BE49-F238E27FC236}">
                <a16:creationId xmlns:a16="http://schemas.microsoft.com/office/drawing/2014/main" id="{D872838E-638D-8A57-3A46-85C50BDE57F6}"/>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14" name="Rectangle 5">
            <a:extLst>
              <a:ext uri="{FF2B5EF4-FFF2-40B4-BE49-F238E27FC236}">
                <a16:creationId xmlns:a16="http://schemas.microsoft.com/office/drawing/2014/main" id="{4EE68F93-1A39-60BC-E288-539E8172D3E8}"/>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graphicFrame>
        <p:nvGraphicFramePr>
          <p:cNvPr id="21" name="グラフ 20">
            <a:extLst>
              <a:ext uri="{FF2B5EF4-FFF2-40B4-BE49-F238E27FC236}">
                <a16:creationId xmlns:a16="http://schemas.microsoft.com/office/drawing/2014/main" id="{AA7ED418-69DF-91CC-6053-9E1A8305A06B}"/>
              </a:ext>
            </a:extLst>
          </p:cNvPr>
          <p:cNvGraphicFramePr>
            <a:graphicFrameLocks/>
          </p:cNvGraphicFramePr>
          <p:nvPr>
            <p:extLst>
              <p:ext uri="{D42A27DB-BD31-4B8C-83A1-F6EECF244321}">
                <p14:modId xmlns:p14="http://schemas.microsoft.com/office/powerpoint/2010/main" val="1401377009"/>
              </p:ext>
            </p:extLst>
          </p:nvPr>
        </p:nvGraphicFramePr>
        <p:xfrm>
          <a:off x="553803" y="1075728"/>
          <a:ext cx="5746268" cy="3497066"/>
        </p:xfrm>
        <a:graphic>
          <a:graphicData uri="http://schemas.openxmlformats.org/drawingml/2006/chart">
            <c:chart xmlns:c="http://schemas.openxmlformats.org/drawingml/2006/chart" xmlns:r="http://schemas.openxmlformats.org/officeDocument/2006/relationships" r:id="rId5"/>
          </a:graphicData>
        </a:graphic>
      </p:graphicFrame>
      <p:sp>
        <p:nvSpPr>
          <p:cNvPr id="36" name="テキスト ボックス 35">
            <a:extLst>
              <a:ext uri="{FF2B5EF4-FFF2-40B4-BE49-F238E27FC236}">
                <a16:creationId xmlns:a16="http://schemas.microsoft.com/office/drawing/2014/main" id="{B5A3AFC8-B341-4670-0B97-B2CFE8423EF7}"/>
              </a:ext>
            </a:extLst>
          </p:cNvPr>
          <p:cNvSpPr txBox="1"/>
          <p:nvPr/>
        </p:nvSpPr>
        <p:spPr>
          <a:xfrm>
            <a:off x="617056" y="4648332"/>
            <a:ext cx="5771095" cy="251992"/>
          </a:xfrm>
          <a:prstGeom prst="rect">
            <a:avLst/>
          </a:prstGeom>
          <a:noFill/>
        </p:spPr>
        <p:txBody>
          <a:bodyPr wrap="square">
            <a:spAutoFit/>
          </a:bodyPr>
          <a:lstStyle/>
          <a:p>
            <a:pPr marL="0" marR="0" lvl="0" indent="0" algn="l" defTabSz="914400" rtl="0" eaLnBrk="1" fontAlgn="base" latinLnBrk="0" hangingPunct="1">
              <a:lnSpc>
                <a:spcPts val="1300"/>
              </a:lnSpc>
              <a:spcBef>
                <a:spcPct val="0"/>
              </a:spcBef>
              <a:spcAft>
                <a:spcPct val="0"/>
              </a:spcAft>
              <a:buClrTx/>
              <a:buSzTx/>
              <a:buFontTx/>
              <a:buNone/>
              <a:tabLst/>
              <a:defRPr/>
            </a:pPr>
            <a:r>
              <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a:t>
            </a:r>
            <a:r>
              <a:rPr kumimoji="1" lang="ja-JP" altLang="en-US"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図</a:t>
            </a:r>
            <a:r>
              <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6】</a:t>
            </a:r>
            <a:r>
              <a:rPr kumimoji="1" lang="ja-JP" altLang="en-US"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ミドルの転職では、転職後に年収が上がるのは、どのような職種の人が多いですか？（複数回答可）</a:t>
            </a:r>
            <a:endPar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graphicFrame>
        <p:nvGraphicFramePr>
          <p:cNvPr id="37" name="グラフ 36">
            <a:extLst>
              <a:ext uri="{FF2B5EF4-FFF2-40B4-BE49-F238E27FC236}">
                <a16:creationId xmlns:a16="http://schemas.microsoft.com/office/drawing/2014/main" id="{A9BD776E-AFB1-A09A-12C5-21E13E07A33F}"/>
              </a:ext>
            </a:extLst>
          </p:cNvPr>
          <p:cNvGraphicFramePr>
            <a:graphicFrameLocks/>
          </p:cNvGraphicFramePr>
          <p:nvPr>
            <p:extLst>
              <p:ext uri="{D42A27DB-BD31-4B8C-83A1-F6EECF244321}">
                <p14:modId xmlns:p14="http://schemas.microsoft.com/office/powerpoint/2010/main" val="993943559"/>
              </p:ext>
            </p:extLst>
          </p:nvPr>
        </p:nvGraphicFramePr>
        <p:xfrm>
          <a:off x="549473" y="4897080"/>
          <a:ext cx="5750598" cy="4068202"/>
        </p:xfrm>
        <a:graphic>
          <a:graphicData uri="http://schemas.openxmlformats.org/drawingml/2006/chart">
            <c:chart xmlns:c="http://schemas.openxmlformats.org/drawingml/2006/chart" xmlns:r="http://schemas.openxmlformats.org/officeDocument/2006/relationships" r:id="rId6"/>
          </a:graphicData>
        </a:graphic>
      </p:graphicFrame>
      <p:sp>
        <p:nvSpPr>
          <p:cNvPr id="16" name="Rectangle 2">
            <a:extLst>
              <a:ext uri="{FF2B5EF4-FFF2-40B4-BE49-F238E27FC236}">
                <a16:creationId xmlns:a16="http://schemas.microsoft.com/office/drawing/2014/main" id="{B7EEBAFC-E78F-382D-12CD-011ACA4304C9}"/>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385862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3"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5DA76050-4516-4266-B5EE-A138AD94ECD4}"/>
              </a:ext>
            </a:extLst>
          </p:cNvPr>
          <p:cNvSpPr txBox="1"/>
          <p:nvPr/>
        </p:nvSpPr>
        <p:spPr>
          <a:xfrm>
            <a:off x="537966" y="847222"/>
            <a:ext cx="5760972" cy="251992"/>
          </a:xfrm>
          <a:prstGeom prst="rect">
            <a:avLst/>
          </a:prstGeom>
          <a:noFill/>
        </p:spPr>
        <p:txBody>
          <a:bodyPr wrap="square" rtlCol="0">
            <a:spAutoFit/>
          </a:bodyPr>
          <a:lstStyle/>
          <a:p>
            <a:pPr algn="l">
              <a:lnSpc>
                <a:spcPts val="1300"/>
              </a:lnSpc>
            </a:pPr>
            <a:r>
              <a:rPr lang="en-US" altLang="ja-JP" sz="900" b="1" dirty="0">
                <a:latin typeface="メイリオ" pitchFamily="50" charset="-128"/>
                <a:ea typeface="メイリオ" pitchFamily="50" charset="-128"/>
                <a:cs typeface="メイリオ" pitchFamily="50" charset="-128"/>
              </a:rPr>
              <a:t>【</a:t>
            </a:r>
            <a:r>
              <a:rPr lang="ja-JP" altLang="en-US" sz="900" b="1" dirty="0">
                <a:latin typeface="メイリオ" pitchFamily="50" charset="-128"/>
                <a:ea typeface="メイリオ" pitchFamily="50" charset="-128"/>
                <a:cs typeface="メイリオ" pitchFamily="50" charset="-128"/>
              </a:rPr>
              <a:t>図</a:t>
            </a:r>
            <a:r>
              <a:rPr lang="en-US" altLang="ja-JP" sz="900" b="1" dirty="0">
                <a:latin typeface="メイリオ" pitchFamily="50" charset="-128"/>
                <a:ea typeface="メイリオ" pitchFamily="50" charset="-128"/>
                <a:cs typeface="メイリオ" pitchFamily="50" charset="-128"/>
              </a:rPr>
              <a:t>7】</a:t>
            </a:r>
            <a:r>
              <a:rPr lang="ja-JP" altLang="en-US" sz="900" b="1" dirty="0">
                <a:latin typeface="メイリオ" pitchFamily="50" charset="-128"/>
                <a:ea typeface="メイリオ" pitchFamily="50" charset="-128"/>
                <a:cs typeface="メイリオ" pitchFamily="50" charset="-128"/>
              </a:rPr>
              <a:t>転職後に年収が上がるミドルと下がるミドルの職種をそれぞれ教えてください。（複数回答可）</a:t>
            </a:r>
            <a:endParaRPr lang="en-US" altLang="ja-JP" sz="900" b="1" dirty="0">
              <a:latin typeface="メイリオ" pitchFamily="50" charset="-128"/>
              <a:ea typeface="メイリオ" pitchFamily="50" charset="-128"/>
              <a:cs typeface="メイリオ" pitchFamily="50" charset="-128"/>
            </a:endParaRPr>
          </a:p>
        </p:txBody>
      </p:sp>
      <p:sp>
        <p:nvSpPr>
          <p:cNvPr id="13" name="正方形/長方形 12">
            <a:extLst>
              <a:ext uri="{FF2B5EF4-FFF2-40B4-BE49-F238E27FC236}">
                <a16:creationId xmlns:a16="http://schemas.microsoft.com/office/drawing/2014/main" id="{D872838E-638D-8A57-3A46-85C50BDE57F6}"/>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14" name="Rectangle 5">
            <a:extLst>
              <a:ext uri="{FF2B5EF4-FFF2-40B4-BE49-F238E27FC236}">
                <a16:creationId xmlns:a16="http://schemas.microsoft.com/office/drawing/2014/main" id="{4EE68F93-1A39-60BC-E288-539E8172D3E8}"/>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sp>
        <p:nvSpPr>
          <p:cNvPr id="25" name="テキスト ボックス 24">
            <a:extLst>
              <a:ext uri="{FF2B5EF4-FFF2-40B4-BE49-F238E27FC236}">
                <a16:creationId xmlns:a16="http://schemas.microsoft.com/office/drawing/2014/main" id="{6845A142-56E9-09F8-E267-AD3D7855FEB8}"/>
              </a:ext>
            </a:extLst>
          </p:cNvPr>
          <p:cNvSpPr txBox="1"/>
          <p:nvPr/>
        </p:nvSpPr>
        <p:spPr>
          <a:xfrm>
            <a:off x="559517" y="5875560"/>
            <a:ext cx="5771095" cy="251992"/>
          </a:xfrm>
          <a:prstGeom prst="rect">
            <a:avLst/>
          </a:prstGeom>
          <a:noFill/>
        </p:spPr>
        <p:txBody>
          <a:bodyPr wrap="square">
            <a:spAutoFit/>
          </a:bodyPr>
          <a:lstStyle/>
          <a:p>
            <a:pPr marL="0" marR="0" lvl="0" indent="0" algn="l" defTabSz="914400" rtl="0" eaLnBrk="1" fontAlgn="base" latinLnBrk="0" hangingPunct="1">
              <a:lnSpc>
                <a:spcPts val="1300"/>
              </a:lnSpc>
              <a:spcBef>
                <a:spcPct val="0"/>
              </a:spcBef>
              <a:spcAft>
                <a:spcPct val="0"/>
              </a:spcAft>
              <a:buClrTx/>
              <a:buSzTx/>
              <a:buFontTx/>
              <a:buNone/>
              <a:tabLst/>
              <a:defRPr/>
            </a:pPr>
            <a:r>
              <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a:t>
            </a:r>
            <a:r>
              <a:rPr kumimoji="1" lang="ja-JP" altLang="en-US"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図</a:t>
            </a:r>
            <a:r>
              <a:rPr lang="en-US" altLang="ja-JP" sz="900" b="1" dirty="0">
                <a:solidFill>
                  <a:srgbClr val="000000"/>
                </a:solidFill>
                <a:latin typeface="メイリオ" pitchFamily="50" charset="-128"/>
                <a:ea typeface="メイリオ" pitchFamily="50" charset="-128"/>
                <a:cs typeface="メイリオ" pitchFamily="50" charset="-128"/>
              </a:rPr>
              <a:t>8</a:t>
            </a:r>
            <a:r>
              <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a:t>
            </a:r>
            <a:r>
              <a:rPr kumimoji="1" lang="ja-JP" altLang="en-US"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ミドルの転職では、転職後に年収が上がるのは、どのような</a:t>
            </a:r>
            <a:r>
              <a:rPr lang="ja-JP" altLang="en-US" sz="900" b="1" dirty="0">
                <a:solidFill>
                  <a:srgbClr val="000000"/>
                </a:solidFill>
                <a:latin typeface="メイリオ" pitchFamily="50" charset="-128"/>
                <a:ea typeface="メイリオ" pitchFamily="50" charset="-128"/>
                <a:cs typeface="メイリオ" pitchFamily="50" charset="-128"/>
              </a:rPr>
              <a:t>役職</a:t>
            </a:r>
            <a:r>
              <a:rPr kumimoji="1" lang="ja-JP" altLang="en-US"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rPr>
              <a:t>の人が多いですか？（複数回答可）</a:t>
            </a:r>
            <a:endParaRPr kumimoji="1" lang="en-US" altLang="ja-JP" sz="9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graphicFrame>
        <p:nvGraphicFramePr>
          <p:cNvPr id="20" name="グラフ 19">
            <a:extLst>
              <a:ext uri="{FF2B5EF4-FFF2-40B4-BE49-F238E27FC236}">
                <a16:creationId xmlns:a16="http://schemas.microsoft.com/office/drawing/2014/main" id="{794405BC-777A-C29D-3EC8-E84CE2084240}"/>
              </a:ext>
            </a:extLst>
          </p:cNvPr>
          <p:cNvGraphicFramePr>
            <a:graphicFrameLocks/>
          </p:cNvGraphicFramePr>
          <p:nvPr>
            <p:extLst>
              <p:ext uri="{D42A27DB-BD31-4B8C-83A1-F6EECF244321}">
                <p14:modId xmlns:p14="http://schemas.microsoft.com/office/powerpoint/2010/main" val="2434144781"/>
              </p:ext>
            </p:extLst>
          </p:nvPr>
        </p:nvGraphicFramePr>
        <p:xfrm>
          <a:off x="549473" y="6127819"/>
          <a:ext cx="5760972" cy="28046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グラフ 29">
            <a:extLst>
              <a:ext uri="{FF2B5EF4-FFF2-40B4-BE49-F238E27FC236}">
                <a16:creationId xmlns:a16="http://schemas.microsoft.com/office/drawing/2014/main" id="{3B013BE1-CEDD-5A00-F642-7483AC0E3F83}"/>
              </a:ext>
            </a:extLst>
          </p:cNvPr>
          <p:cNvGraphicFramePr>
            <a:graphicFrameLocks/>
          </p:cNvGraphicFramePr>
          <p:nvPr>
            <p:extLst>
              <p:ext uri="{D42A27DB-BD31-4B8C-83A1-F6EECF244321}">
                <p14:modId xmlns:p14="http://schemas.microsoft.com/office/powerpoint/2010/main" val="1883808039"/>
              </p:ext>
            </p:extLst>
          </p:nvPr>
        </p:nvGraphicFramePr>
        <p:xfrm>
          <a:off x="543680" y="1099214"/>
          <a:ext cx="5740554" cy="4629014"/>
        </p:xfrm>
        <a:graphic>
          <a:graphicData uri="http://schemas.openxmlformats.org/drawingml/2006/chart">
            <c:chart xmlns:c="http://schemas.openxmlformats.org/drawingml/2006/chart" xmlns:r="http://schemas.openxmlformats.org/officeDocument/2006/relationships" r:id="rId6"/>
          </a:graphicData>
        </a:graphic>
      </p:graphicFrame>
      <p:sp>
        <p:nvSpPr>
          <p:cNvPr id="16" name="Rectangle 2">
            <a:extLst>
              <a:ext uri="{FF2B5EF4-FFF2-40B4-BE49-F238E27FC236}">
                <a16:creationId xmlns:a16="http://schemas.microsoft.com/office/drawing/2014/main" id="{430018F2-B93C-2780-E2AD-2D61382CFF70}"/>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384165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3"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5DA76050-4516-4266-B5EE-A138AD94ECD4}"/>
              </a:ext>
            </a:extLst>
          </p:cNvPr>
          <p:cNvSpPr txBox="1"/>
          <p:nvPr/>
        </p:nvSpPr>
        <p:spPr>
          <a:xfrm>
            <a:off x="549394" y="788356"/>
            <a:ext cx="5760972" cy="251992"/>
          </a:xfrm>
          <a:prstGeom prst="rect">
            <a:avLst/>
          </a:prstGeom>
          <a:noFill/>
        </p:spPr>
        <p:txBody>
          <a:bodyPr wrap="square" rtlCol="0">
            <a:spAutoFit/>
          </a:bodyPr>
          <a:lstStyle/>
          <a:p>
            <a:pPr algn="l">
              <a:lnSpc>
                <a:spcPts val="1300"/>
              </a:lnSpc>
            </a:pPr>
            <a:r>
              <a:rPr lang="en-US" altLang="ja-JP" sz="900" b="1" dirty="0">
                <a:latin typeface="メイリオ" pitchFamily="50" charset="-128"/>
                <a:ea typeface="メイリオ" pitchFamily="50" charset="-128"/>
                <a:cs typeface="メイリオ" pitchFamily="50" charset="-128"/>
              </a:rPr>
              <a:t>【</a:t>
            </a:r>
            <a:r>
              <a:rPr lang="ja-JP" altLang="en-US" sz="900" b="1" dirty="0">
                <a:latin typeface="メイリオ" pitchFamily="50" charset="-128"/>
                <a:ea typeface="メイリオ" pitchFamily="50" charset="-128"/>
                <a:cs typeface="メイリオ" pitchFamily="50" charset="-128"/>
              </a:rPr>
              <a:t>図</a:t>
            </a:r>
            <a:r>
              <a:rPr lang="en-US" altLang="ja-JP" sz="900" b="1" dirty="0">
                <a:latin typeface="メイリオ" pitchFamily="50" charset="-128"/>
                <a:ea typeface="メイリオ" pitchFamily="50" charset="-128"/>
                <a:cs typeface="メイリオ" pitchFamily="50" charset="-128"/>
              </a:rPr>
              <a:t>9】</a:t>
            </a:r>
            <a:r>
              <a:rPr lang="ja-JP" altLang="en-US" sz="900" b="1" dirty="0">
                <a:latin typeface="メイリオ" pitchFamily="50" charset="-128"/>
                <a:ea typeface="メイリオ" pitchFamily="50" charset="-128"/>
                <a:cs typeface="メイリオ" pitchFamily="50" charset="-128"/>
              </a:rPr>
              <a:t>転職後に年収が上がるミドルと下がるミドルの役職をそれぞれ教えてください。（複数回答可）</a:t>
            </a:r>
            <a:endParaRPr lang="en-US" altLang="ja-JP" sz="900" b="1" dirty="0">
              <a:latin typeface="メイリオ" pitchFamily="50" charset="-128"/>
              <a:ea typeface="メイリオ" pitchFamily="50" charset="-128"/>
              <a:cs typeface="メイリオ" pitchFamily="50" charset="-128"/>
            </a:endParaRPr>
          </a:p>
        </p:txBody>
      </p:sp>
      <p:sp>
        <p:nvSpPr>
          <p:cNvPr id="13" name="正方形/長方形 12">
            <a:extLst>
              <a:ext uri="{FF2B5EF4-FFF2-40B4-BE49-F238E27FC236}">
                <a16:creationId xmlns:a16="http://schemas.microsoft.com/office/drawing/2014/main" id="{D872838E-638D-8A57-3A46-85C50BDE57F6}"/>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14" name="Rectangle 5">
            <a:extLst>
              <a:ext uri="{FF2B5EF4-FFF2-40B4-BE49-F238E27FC236}">
                <a16:creationId xmlns:a16="http://schemas.microsoft.com/office/drawing/2014/main" id="{4EE68F93-1A39-60BC-E288-539E8172D3E8}"/>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graphicFrame>
        <p:nvGraphicFramePr>
          <p:cNvPr id="18" name="グラフ 17">
            <a:extLst>
              <a:ext uri="{FF2B5EF4-FFF2-40B4-BE49-F238E27FC236}">
                <a16:creationId xmlns:a16="http://schemas.microsoft.com/office/drawing/2014/main" id="{D60258FA-C2B6-9E27-C5E9-AF7733BE8C21}"/>
              </a:ext>
            </a:extLst>
          </p:cNvPr>
          <p:cNvGraphicFramePr>
            <a:graphicFrameLocks/>
          </p:cNvGraphicFramePr>
          <p:nvPr>
            <p:extLst>
              <p:ext uri="{D42A27DB-BD31-4B8C-83A1-F6EECF244321}">
                <p14:modId xmlns:p14="http://schemas.microsoft.com/office/powerpoint/2010/main" val="1912750119"/>
              </p:ext>
            </p:extLst>
          </p:nvPr>
        </p:nvGraphicFramePr>
        <p:xfrm>
          <a:off x="549394" y="1040350"/>
          <a:ext cx="5756391" cy="2670502"/>
        </p:xfrm>
        <a:graphic>
          <a:graphicData uri="http://schemas.openxmlformats.org/drawingml/2006/chart">
            <c:chart xmlns:c="http://schemas.openxmlformats.org/drawingml/2006/chart" xmlns:r="http://schemas.openxmlformats.org/officeDocument/2006/relationships" r:id="rId5"/>
          </a:graphicData>
        </a:graphic>
      </p:graphicFrame>
      <p:sp>
        <p:nvSpPr>
          <p:cNvPr id="21" name="テキスト ボックス 20">
            <a:extLst>
              <a:ext uri="{FF2B5EF4-FFF2-40B4-BE49-F238E27FC236}">
                <a16:creationId xmlns:a16="http://schemas.microsoft.com/office/drawing/2014/main" id="{DAD6CE58-29CD-E44A-45F5-F91FFFAB75F0}"/>
              </a:ext>
            </a:extLst>
          </p:cNvPr>
          <p:cNvSpPr txBox="1"/>
          <p:nvPr/>
        </p:nvSpPr>
        <p:spPr>
          <a:xfrm>
            <a:off x="549394" y="3961063"/>
            <a:ext cx="5756391" cy="251992"/>
          </a:xfrm>
          <a:prstGeom prst="rect">
            <a:avLst/>
          </a:prstGeom>
          <a:noFill/>
        </p:spPr>
        <p:txBody>
          <a:bodyPr wrap="square">
            <a:spAutoFit/>
          </a:bodyPr>
          <a:lstStyle/>
          <a:p>
            <a:pPr algn="l">
              <a:lnSpc>
                <a:spcPts val="1300"/>
              </a:lnSpc>
            </a:pPr>
            <a:r>
              <a:rPr lang="en-US" altLang="ja-JP" sz="900" b="1" dirty="0">
                <a:solidFill>
                  <a:srgbClr val="002060"/>
                </a:solidFill>
                <a:latin typeface="メイリオ" pitchFamily="50" charset="-128"/>
                <a:ea typeface="メイリオ" pitchFamily="50" charset="-128"/>
                <a:cs typeface="メイリオ" pitchFamily="50" charset="-128"/>
              </a:rPr>
              <a:t>4</a:t>
            </a:r>
            <a:r>
              <a:rPr lang="ja-JP" altLang="en-US" sz="900" b="1" dirty="0">
                <a:solidFill>
                  <a:srgbClr val="002060"/>
                </a:solidFill>
                <a:latin typeface="メイリオ" pitchFamily="50" charset="-128"/>
                <a:ea typeface="メイリオ" pitchFamily="50" charset="-128"/>
                <a:cs typeface="メイリオ" pitchFamily="50" charset="-128"/>
              </a:rPr>
              <a:t>：転職後、年収が上がる人が最も多いのは</a:t>
            </a:r>
            <a:r>
              <a:rPr lang="en-US" altLang="ja-JP" sz="900" b="1" dirty="0">
                <a:solidFill>
                  <a:srgbClr val="002060"/>
                </a:solidFill>
                <a:latin typeface="メイリオ" pitchFamily="50" charset="-128"/>
                <a:ea typeface="メイリオ" pitchFamily="50" charset="-128"/>
                <a:cs typeface="メイリオ" pitchFamily="50" charset="-128"/>
              </a:rPr>
              <a:t>40</a:t>
            </a:r>
            <a:r>
              <a:rPr lang="ja-JP" altLang="en-US" sz="900" b="1" dirty="0">
                <a:solidFill>
                  <a:srgbClr val="002060"/>
                </a:solidFill>
                <a:latin typeface="メイリオ" pitchFamily="50" charset="-128"/>
                <a:ea typeface="メイリオ" pitchFamily="50" charset="-128"/>
                <a:cs typeface="メイリオ" pitchFamily="50" charset="-128"/>
              </a:rPr>
              <a:t>代前半。（図</a:t>
            </a:r>
            <a:r>
              <a:rPr lang="en-US" altLang="ja-JP" sz="900" b="1" dirty="0">
                <a:solidFill>
                  <a:srgbClr val="002060"/>
                </a:solidFill>
                <a:latin typeface="メイリオ" pitchFamily="50" charset="-128"/>
                <a:ea typeface="メイリオ" pitchFamily="50" charset="-128"/>
                <a:cs typeface="メイリオ" pitchFamily="50" charset="-128"/>
              </a:rPr>
              <a:t>10</a:t>
            </a:r>
            <a:r>
              <a:rPr lang="ja-JP" altLang="en-US" sz="900" b="1" dirty="0">
                <a:solidFill>
                  <a:srgbClr val="002060"/>
                </a:solidFill>
                <a:latin typeface="メイリオ" pitchFamily="50" charset="-128"/>
                <a:ea typeface="メイリオ" pitchFamily="50" charset="-128"/>
                <a:cs typeface="メイリオ" pitchFamily="50" charset="-128"/>
              </a:rPr>
              <a:t>、</a:t>
            </a:r>
            <a:r>
              <a:rPr lang="en-US" altLang="ja-JP" sz="900" b="1" dirty="0">
                <a:solidFill>
                  <a:srgbClr val="002060"/>
                </a:solidFill>
                <a:latin typeface="メイリオ" pitchFamily="50" charset="-128"/>
                <a:ea typeface="メイリオ" pitchFamily="50" charset="-128"/>
                <a:cs typeface="メイリオ" pitchFamily="50" charset="-128"/>
              </a:rPr>
              <a:t>11</a:t>
            </a:r>
            <a:r>
              <a:rPr lang="ja-JP" altLang="en-US" sz="900" b="1" dirty="0">
                <a:solidFill>
                  <a:srgbClr val="002060"/>
                </a:solidFill>
                <a:latin typeface="メイリオ" pitchFamily="50" charset="-128"/>
                <a:ea typeface="メイリオ" pitchFamily="50" charset="-128"/>
                <a:cs typeface="メイリオ" pitchFamily="50" charset="-128"/>
              </a:rPr>
              <a:t>）</a:t>
            </a:r>
          </a:p>
        </p:txBody>
      </p:sp>
      <p:sp>
        <p:nvSpPr>
          <p:cNvPr id="28" name="テキスト ボックス 27">
            <a:extLst>
              <a:ext uri="{FF2B5EF4-FFF2-40B4-BE49-F238E27FC236}">
                <a16:creationId xmlns:a16="http://schemas.microsoft.com/office/drawing/2014/main" id="{33213562-6084-528F-B76D-3275D93956A0}"/>
              </a:ext>
            </a:extLst>
          </p:cNvPr>
          <p:cNvSpPr txBox="1"/>
          <p:nvPr/>
        </p:nvSpPr>
        <p:spPr>
          <a:xfrm>
            <a:off x="558309" y="4213055"/>
            <a:ext cx="5760972" cy="918841"/>
          </a:xfrm>
          <a:prstGeom prst="rect">
            <a:avLst/>
          </a:prstGeom>
          <a:noFill/>
        </p:spPr>
        <p:txBody>
          <a:bodyPr wrap="square">
            <a:spAutoFit/>
          </a:bodyPr>
          <a:lstStyle/>
          <a:p>
            <a:pPr algn="l">
              <a:lnSpc>
                <a:spcPts val="1300"/>
              </a:lnSpc>
            </a:pPr>
            <a:r>
              <a:rPr lang="ja-JP" altLang="ja-JP" sz="900" dirty="0">
                <a:effectLst/>
                <a:ea typeface="メイリオ" panose="020B0604030504040204" pitchFamily="50" charset="-128"/>
                <a:cs typeface="Times New Roman" panose="02020603050405020304" pitchFamily="18" charset="0"/>
              </a:rPr>
              <a:t>「</a:t>
            </a:r>
            <a:r>
              <a:rPr lang="ja-JP" altLang="en-US" sz="900" dirty="0">
                <a:effectLst/>
                <a:ea typeface="メイリオ" panose="020B0604030504040204" pitchFamily="50" charset="-128"/>
                <a:cs typeface="Times New Roman" panose="02020603050405020304" pitchFamily="18" charset="0"/>
              </a:rPr>
              <a:t>ミドルの転職では、</a:t>
            </a:r>
            <a:r>
              <a:rPr lang="ja-JP" altLang="ja-JP" sz="900" dirty="0">
                <a:effectLst/>
                <a:ea typeface="メイリオ" panose="020B0604030504040204" pitchFamily="50" charset="-128"/>
                <a:cs typeface="Times New Roman" panose="02020603050405020304" pitchFamily="18" charset="0"/>
              </a:rPr>
              <a:t>転職後に年収が上がるのは、どのような年齢層の人が多いですか？」と聞くと、最多は「</a:t>
            </a:r>
            <a:r>
              <a:rPr lang="en-US" altLang="ja-JP" sz="900" dirty="0">
                <a:effectLst/>
                <a:ea typeface="メイリオ" panose="020B0604030504040204" pitchFamily="50" charset="-128"/>
                <a:cs typeface="Times New Roman" panose="02020603050405020304" pitchFamily="18" charset="0"/>
              </a:rPr>
              <a:t>40</a:t>
            </a:r>
            <a:r>
              <a:rPr lang="ja-JP" altLang="ja-JP" sz="900" dirty="0">
                <a:effectLst/>
                <a:ea typeface="メイリオ" panose="020B0604030504040204" pitchFamily="50" charset="-128"/>
                <a:cs typeface="Times New Roman" panose="02020603050405020304" pitchFamily="18" charset="0"/>
              </a:rPr>
              <a:t>代前半」（</a:t>
            </a:r>
            <a:r>
              <a:rPr lang="en-US" altLang="ja-JP" sz="900" dirty="0">
                <a:effectLst/>
                <a:ea typeface="メイリオ" panose="020B0604030504040204" pitchFamily="50" charset="-128"/>
                <a:cs typeface="Times New Roman" panose="02020603050405020304" pitchFamily="18" charset="0"/>
              </a:rPr>
              <a:t>71</a:t>
            </a:r>
            <a:r>
              <a:rPr lang="ja-JP" altLang="ja-JP" sz="900" dirty="0">
                <a:effectLst/>
                <a:ea typeface="メイリオ" panose="020B0604030504040204" pitchFamily="50" charset="-128"/>
                <a:cs typeface="Times New Roman" panose="02020603050405020304" pitchFamily="18" charset="0"/>
              </a:rPr>
              <a:t>％）でした。以降、「</a:t>
            </a:r>
            <a:r>
              <a:rPr lang="en-US" altLang="ja-JP" sz="900" dirty="0">
                <a:effectLst/>
                <a:ea typeface="メイリオ" panose="020B0604030504040204" pitchFamily="50" charset="-128"/>
                <a:cs typeface="Times New Roman" panose="02020603050405020304" pitchFamily="18" charset="0"/>
              </a:rPr>
              <a:t>40</a:t>
            </a:r>
            <a:r>
              <a:rPr lang="ja-JP" altLang="ja-JP" sz="900" dirty="0">
                <a:effectLst/>
                <a:ea typeface="メイリオ" panose="020B0604030504040204" pitchFamily="50" charset="-128"/>
                <a:cs typeface="Times New Roman" panose="02020603050405020304" pitchFamily="18" charset="0"/>
              </a:rPr>
              <a:t>代後半」（上がる場合：</a:t>
            </a:r>
            <a:r>
              <a:rPr lang="en-US" altLang="ja-JP" sz="900" dirty="0">
                <a:effectLst/>
                <a:ea typeface="メイリオ" panose="020B0604030504040204" pitchFamily="50" charset="-128"/>
                <a:cs typeface="Times New Roman" panose="02020603050405020304" pitchFamily="18" charset="0"/>
              </a:rPr>
              <a:t>43</a:t>
            </a:r>
            <a:r>
              <a:rPr lang="ja-JP" altLang="ja-JP" sz="900" dirty="0">
                <a:effectLst/>
                <a:ea typeface="メイリオ" panose="020B0604030504040204" pitchFamily="50" charset="-128"/>
                <a:cs typeface="Times New Roman" panose="02020603050405020304" pitchFamily="18" charset="0"/>
              </a:rPr>
              <a:t>％／下がる場合：</a:t>
            </a:r>
            <a:r>
              <a:rPr lang="en-US" altLang="ja-JP" sz="900" dirty="0">
                <a:effectLst/>
                <a:ea typeface="メイリオ" panose="020B0604030504040204" pitchFamily="50" charset="-128"/>
                <a:cs typeface="Times New Roman" panose="02020603050405020304" pitchFamily="18" charset="0"/>
              </a:rPr>
              <a:t>31</a:t>
            </a:r>
            <a:r>
              <a:rPr lang="ja-JP" altLang="ja-JP" sz="900" dirty="0">
                <a:effectLst/>
                <a:ea typeface="メイリオ" panose="020B0604030504040204" pitchFamily="50" charset="-128"/>
                <a:cs typeface="Times New Roman" panose="02020603050405020304" pitchFamily="18" charset="0"/>
              </a:rPr>
              <a:t>％）、「</a:t>
            </a:r>
            <a:r>
              <a:rPr lang="en-US" altLang="ja-JP" sz="900" dirty="0">
                <a:effectLst/>
                <a:ea typeface="メイリオ" panose="020B0604030504040204" pitchFamily="50" charset="-128"/>
                <a:cs typeface="Times New Roman" panose="02020603050405020304" pitchFamily="18" charset="0"/>
              </a:rPr>
              <a:t>50</a:t>
            </a:r>
            <a:r>
              <a:rPr lang="ja-JP" altLang="ja-JP" sz="900" dirty="0">
                <a:effectLst/>
                <a:ea typeface="メイリオ" panose="020B0604030504040204" pitchFamily="50" charset="-128"/>
                <a:cs typeface="Times New Roman" panose="02020603050405020304" pitchFamily="18" charset="0"/>
              </a:rPr>
              <a:t>代前半」（同：</a:t>
            </a:r>
            <a:r>
              <a:rPr lang="en-US" altLang="ja-JP" sz="900" dirty="0">
                <a:effectLst/>
                <a:ea typeface="メイリオ" panose="020B0604030504040204" pitchFamily="50" charset="-128"/>
                <a:cs typeface="Times New Roman" panose="02020603050405020304" pitchFamily="18" charset="0"/>
              </a:rPr>
              <a:t>15</a:t>
            </a:r>
            <a:r>
              <a:rPr lang="ja-JP" altLang="ja-JP" sz="900" dirty="0">
                <a:effectLst/>
                <a:ea typeface="メイリオ" panose="020B0604030504040204" pitchFamily="50" charset="-128"/>
                <a:cs typeface="Times New Roman" panose="02020603050405020304" pitchFamily="18" charset="0"/>
              </a:rPr>
              <a:t>％／</a:t>
            </a:r>
            <a:r>
              <a:rPr lang="en-US" altLang="ja-JP" sz="900" dirty="0">
                <a:effectLst/>
                <a:ea typeface="メイリオ" panose="020B0604030504040204" pitchFamily="50" charset="-128"/>
                <a:cs typeface="Times New Roman" panose="02020603050405020304" pitchFamily="18" charset="0"/>
              </a:rPr>
              <a:t>53</a:t>
            </a:r>
            <a:r>
              <a:rPr lang="ja-JP" altLang="ja-JP" sz="900" dirty="0">
                <a:effectLst/>
                <a:ea typeface="メイリオ" panose="020B0604030504040204" pitchFamily="50" charset="-128"/>
                <a:cs typeface="Times New Roman" panose="02020603050405020304" pitchFamily="18" charset="0"/>
              </a:rPr>
              <a:t>％）、「</a:t>
            </a:r>
            <a:r>
              <a:rPr lang="en-US" altLang="ja-JP" sz="900" dirty="0">
                <a:effectLst/>
                <a:ea typeface="メイリオ" panose="020B0604030504040204" pitchFamily="50" charset="-128"/>
                <a:cs typeface="Times New Roman" panose="02020603050405020304" pitchFamily="18" charset="0"/>
              </a:rPr>
              <a:t>50</a:t>
            </a:r>
            <a:r>
              <a:rPr lang="ja-JP" altLang="ja-JP" sz="900" dirty="0">
                <a:effectLst/>
                <a:ea typeface="メイリオ" panose="020B0604030504040204" pitchFamily="50" charset="-128"/>
                <a:cs typeface="Times New Roman" panose="02020603050405020304" pitchFamily="18" charset="0"/>
              </a:rPr>
              <a:t>代後半以降」（同</a:t>
            </a:r>
            <a:r>
              <a:rPr lang="ja-JP" altLang="en-US" sz="900" dirty="0">
                <a:effectLst/>
                <a:ea typeface="メイリオ" panose="020B0604030504040204" pitchFamily="50" charset="-128"/>
                <a:cs typeface="Times New Roman" panose="02020603050405020304" pitchFamily="18" charset="0"/>
              </a:rPr>
              <a:t>：</a:t>
            </a:r>
            <a:r>
              <a:rPr lang="en-US" altLang="ja-JP" sz="900" dirty="0">
                <a:effectLst/>
                <a:ea typeface="メイリオ" panose="020B0604030504040204" pitchFamily="50" charset="-128"/>
                <a:cs typeface="Times New Roman" panose="02020603050405020304" pitchFamily="18" charset="0"/>
              </a:rPr>
              <a:t>4</a:t>
            </a:r>
            <a:r>
              <a:rPr lang="ja-JP" altLang="ja-JP" sz="900" dirty="0">
                <a:effectLst/>
                <a:ea typeface="メイリオ" panose="020B0604030504040204" pitchFamily="50" charset="-128"/>
                <a:cs typeface="Times New Roman" panose="02020603050405020304" pitchFamily="18" charset="0"/>
              </a:rPr>
              <a:t>％／</a:t>
            </a:r>
            <a:r>
              <a:rPr lang="en-US" altLang="ja-JP" sz="900" dirty="0">
                <a:effectLst/>
                <a:ea typeface="メイリオ" panose="020B0604030504040204" pitchFamily="50" charset="-128"/>
                <a:cs typeface="Times New Roman" panose="02020603050405020304" pitchFamily="18" charset="0"/>
              </a:rPr>
              <a:t>55</a:t>
            </a:r>
            <a:r>
              <a:rPr lang="ja-JP" altLang="ja-JP" sz="900" dirty="0">
                <a:effectLst/>
                <a:ea typeface="メイリオ" panose="020B0604030504040204" pitchFamily="50" charset="-128"/>
                <a:cs typeface="Times New Roman" panose="02020603050405020304" pitchFamily="18" charset="0"/>
              </a:rPr>
              <a:t>％）となり、</a:t>
            </a:r>
            <a:r>
              <a:rPr lang="en-US" altLang="ja-JP" sz="900" dirty="0">
                <a:effectLst/>
                <a:ea typeface="メイリオ" panose="020B0604030504040204" pitchFamily="50" charset="-128"/>
                <a:cs typeface="Times New Roman" panose="02020603050405020304" pitchFamily="18" charset="0"/>
              </a:rPr>
              <a:t>40</a:t>
            </a:r>
            <a:r>
              <a:rPr lang="ja-JP" altLang="ja-JP" sz="900" dirty="0">
                <a:effectLst/>
                <a:ea typeface="メイリオ" panose="020B0604030504040204" pitchFamily="50" charset="-128"/>
                <a:cs typeface="Times New Roman" panose="02020603050405020304" pitchFamily="18" charset="0"/>
              </a:rPr>
              <a:t>代前半をピークに、年収が上がる人が減っていることが分かりました。転職コンサルタントに聞いた、年収アップが実現できる</a:t>
            </a:r>
            <a:r>
              <a:rPr lang="ja-JP" altLang="en-US" sz="900" dirty="0">
                <a:effectLst/>
                <a:ea typeface="メイリオ" panose="020B0604030504040204" pitchFamily="50" charset="-128"/>
                <a:cs typeface="Times New Roman" panose="02020603050405020304" pitchFamily="18" charset="0"/>
              </a:rPr>
              <a:t>ミドル</a:t>
            </a:r>
            <a:r>
              <a:rPr lang="ja-JP" altLang="ja-JP" sz="900" dirty="0">
                <a:effectLst/>
                <a:ea typeface="メイリオ" panose="020B0604030504040204" pitchFamily="50" charset="-128"/>
                <a:cs typeface="Times New Roman" panose="02020603050405020304" pitchFamily="18" charset="0"/>
              </a:rPr>
              <a:t>の傾向も紹介します。</a:t>
            </a:r>
            <a:endParaRPr lang="ja-JP" altLang="en-US" sz="900" dirty="0"/>
          </a:p>
        </p:txBody>
      </p:sp>
      <p:graphicFrame>
        <p:nvGraphicFramePr>
          <p:cNvPr id="29" name="グラフ 28">
            <a:extLst>
              <a:ext uri="{FF2B5EF4-FFF2-40B4-BE49-F238E27FC236}">
                <a16:creationId xmlns:a16="http://schemas.microsoft.com/office/drawing/2014/main" id="{2578C274-6598-2FAB-AD8D-4C5D9AB48876}"/>
              </a:ext>
            </a:extLst>
          </p:cNvPr>
          <p:cNvGraphicFramePr>
            <a:graphicFrameLocks/>
          </p:cNvGraphicFramePr>
          <p:nvPr>
            <p:extLst>
              <p:ext uri="{D42A27DB-BD31-4B8C-83A1-F6EECF244321}">
                <p14:modId xmlns:p14="http://schemas.microsoft.com/office/powerpoint/2010/main" val="1081224960"/>
              </p:ext>
            </p:extLst>
          </p:nvPr>
        </p:nvGraphicFramePr>
        <p:xfrm>
          <a:off x="549394" y="5418371"/>
          <a:ext cx="5752054" cy="1386671"/>
        </p:xfrm>
        <a:graphic>
          <a:graphicData uri="http://schemas.openxmlformats.org/drawingml/2006/chart">
            <c:chart xmlns:c="http://schemas.openxmlformats.org/drawingml/2006/chart" xmlns:r="http://schemas.openxmlformats.org/officeDocument/2006/relationships" r:id="rId6"/>
          </a:graphicData>
        </a:graphic>
      </p:graphicFrame>
      <p:sp>
        <p:nvSpPr>
          <p:cNvPr id="31" name="テキスト ボックス 30">
            <a:extLst>
              <a:ext uri="{FF2B5EF4-FFF2-40B4-BE49-F238E27FC236}">
                <a16:creationId xmlns:a16="http://schemas.microsoft.com/office/drawing/2014/main" id="{A5C61243-1D59-2E4F-C571-61B5AEC59CB6}"/>
              </a:ext>
            </a:extLst>
          </p:cNvPr>
          <p:cNvSpPr txBox="1"/>
          <p:nvPr/>
        </p:nvSpPr>
        <p:spPr>
          <a:xfrm>
            <a:off x="549394" y="5187539"/>
            <a:ext cx="5967826" cy="230832"/>
          </a:xfrm>
          <a:prstGeom prst="rect">
            <a:avLst/>
          </a:prstGeom>
          <a:noFill/>
        </p:spPr>
        <p:txBody>
          <a:bodyPr wrap="square">
            <a:spAutoFit/>
          </a:bodyPr>
          <a:lstStyle/>
          <a:p>
            <a:pPr algn="l"/>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】ミドルの</a:t>
            </a:r>
            <a:r>
              <a:rPr lang="ja-JP" altLang="ja-JP" sz="900" b="1" kern="100" dirty="0">
                <a:effectLst/>
                <a:latin typeface="游明朝" panose="02020400000000000000" pitchFamily="18" charset="-128"/>
                <a:ea typeface="メイリオ" panose="020B0604030504040204" pitchFamily="50" charset="-128"/>
                <a:cs typeface="Times New Roman" panose="02020603050405020304" pitchFamily="18" charset="0"/>
              </a:rPr>
              <a:t>転職では、転職後に年収が上がるのは、どのような年齢層の人が多いですか？（複数回答可）</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3823CBD7-9209-75A6-4385-09B5A7424F5F}"/>
              </a:ext>
            </a:extLst>
          </p:cNvPr>
          <p:cNvSpPr txBox="1"/>
          <p:nvPr/>
        </p:nvSpPr>
        <p:spPr>
          <a:xfrm>
            <a:off x="549395" y="6963210"/>
            <a:ext cx="5760971" cy="230832"/>
          </a:xfrm>
          <a:prstGeom prst="rect">
            <a:avLst/>
          </a:prstGeom>
          <a:noFill/>
        </p:spPr>
        <p:txBody>
          <a:bodyPr wrap="square">
            <a:spAutoFit/>
          </a:bodyPr>
          <a:lstStyle/>
          <a:p>
            <a:pPr algn="l"/>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11</a:t>
            </a:r>
            <a:r>
              <a:rPr lang="ja-JP" alt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rPr>
              <a:t>】転職後に年収が上がるミドルと下がるミドルの年齢層をそれぞれ教えてください。（複数回答可）</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36" name="グラフ 35">
            <a:extLst>
              <a:ext uri="{FF2B5EF4-FFF2-40B4-BE49-F238E27FC236}">
                <a16:creationId xmlns:a16="http://schemas.microsoft.com/office/drawing/2014/main" id="{555B539A-F661-D274-7800-ACC3CA69C00B}"/>
              </a:ext>
            </a:extLst>
          </p:cNvPr>
          <p:cNvGraphicFramePr>
            <a:graphicFrameLocks/>
          </p:cNvGraphicFramePr>
          <p:nvPr>
            <p:extLst>
              <p:ext uri="{D42A27DB-BD31-4B8C-83A1-F6EECF244321}">
                <p14:modId xmlns:p14="http://schemas.microsoft.com/office/powerpoint/2010/main" val="3879959917"/>
              </p:ext>
            </p:extLst>
          </p:nvPr>
        </p:nvGraphicFramePr>
        <p:xfrm>
          <a:off x="549394" y="7194042"/>
          <a:ext cx="5832728" cy="1766409"/>
        </p:xfrm>
        <a:graphic>
          <a:graphicData uri="http://schemas.openxmlformats.org/drawingml/2006/chart">
            <c:chart xmlns:c="http://schemas.openxmlformats.org/drawingml/2006/chart" xmlns:r="http://schemas.openxmlformats.org/officeDocument/2006/relationships" r:id="rId7"/>
          </a:graphicData>
        </a:graphic>
      </p:graphicFrame>
      <p:sp>
        <p:nvSpPr>
          <p:cNvPr id="17" name="Rectangle 2">
            <a:extLst>
              <a:ext uri="{FF2B5EF4-FFF2-40B4-BE49-F238E27FC236}">
                <a16:creationId xmlns:a16="http://schemas.microsoft.com/office/drawing/2014/main" id="{1BD343C7-C713-B355-7CF7-9ACD1E2D2343}"/>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84008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図 39">
            <a:extLst>
              <a:ext uri="{FF2B5EF4-FFF2-40B4-BE49-F238E27FC236}">
                <a16:creationId xmlns:a16="http://schemas.microsoft.com/office/drawing/2014/main" id="{ECAFD52E-DF69-4652-8468-A4E130154E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061" y="8458600"/>
            <a:ext cx="1946258" cy="495891"/>
          </a:xfrm>
          <a:prstGeom prst="rect">
            <a:avLst/>
          </a:prstGeom>
        </p:spPr>
      </p:pic>
      <p:grpSp>
        <p:nvGrpSpPr>
          <p:cNvPr id="23" name="グループ化 22"/>
          <p:cNvGrpSpPr/>
          <p:nvPr/>
        </p:nvGrpSpPr>
        <p:grpSpPr>
          <a:xfrm>
            <a:off x="352418" y="70181"/>
            <a:ext cx="3611872" cy="719955"/>
            <a:chOff x="352418" y="70181"/>
            <a:chExt cx="3611872" cy="719955"/>
          </a:xfrm>
        </p:grpSpPr>
        <p:pic>
          <p:nvPicPr>
            <p:cNvPr id="24" name="Picture 2" descr="C:\Documents and Settings\y_oda\デスクトップ\news.jpg"/>
            <p:cNvPicPr>
              <a:picLocks noChangeAspect="1" noChangeArrowheads="1"/>
            </p:cNvPicPr>
            <p:nvPr/>
          </p:nvPicPr>
          <p:blipFill>
            <a:blip r:embed="rId4" cstate="print"/>
            <a:srcRect/>
            <a:stretch>
              <a:fillRect/>
            </a:stretch>
          </p:blipFill>
          <p:spPr bwMode="auto">
            <a:xfrm>
              <a:off x="352418" y="70181"/>
              <a:ext cx="3611872" cy="719955"/>
            </a:xfrm>
            <a:prstGeom prst="rect">
              <a:avLst/>
            </a:prstGeom>
            <a:noFill/>
          </p:spPr>
        </p:pic>
        <p:pic>
          <p:nvPicPr>
            <p:cNvPr id="26" name="図 25"/>
            <p:cNvPicPr>
              <a:picLocks noChangeAspect="1"/>
            </p:cNvPicPr>
            <p:nvPr/>
          </p:nvPicPr>
          <p:blipFill rotWithShape="1">
            <a:blip r:embed="rId5" cstate="print">
              <a:extLst>
                <a:ext uri="{28A0092B-C50C-407E-A947-70E740481C1C}">
                  <a14:useLocalDpi xmlns:a14="http://schemas.microsoft.com/office/drawing/2010/main" val="0"/>
                </a:ext>
              </a:extLst>
            </a:blip>
            <a:srcRect l="13934" t="21373" r="12585" b="18559"/>
            <a:stretch/>
          </p:blipFill>
          <p:spPr>
            <a:xfrm>
              <a:off x="549473" y="213164"/>
              <a:ext cx="798789" cy="456451"/>
            </a:xfrm>
            <a:prstGeom prst="rect">
              <a:avLst/>
            </a:prstGeom>
          </p:spPr>
        </p:pic>
      </p:grpSp>
      <p:sp>
        <p:nvSpPr>
          <p:cNvPr id="34" name="正方形/長方形 33"/>
          <p:cNvSpPr/>
          <p:nvPr/>
        </p:nvSpPr>
        <p:spPr>
          <a:xfrm flipV="1">
            <a:off x="549474" y="771228"/>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Rectangle 4">
            <a:extLst>
              <a:ext uri="{FF2B5EF4-FFF2-40B4-BE49-F238E27FC236}">
                <a16:creationId xmlns:a16="http://schemas.microsoft.com/office/drawing/2014/main" id="{BD1DE20E-4C29-4B7E-918B-F60A5D6A93A9}"/>
              </a:ext>
            </a:extLst>
          </p:cNvPr>
          <p:cNvSpPr>
            <a:spLocks noChangeArrowheads="1"/>
          </p:cNvSpPr>
          <p:nvPr/>
        </p:nvSpPr>
        <p:spPr bwMode="auto">
          <a:xfrm>
            <a:off x="4703836" y="8348891"/>
            <a:ext cx="1606277" cy="174114"/>
          </a:xfrm>
          <a:prstGeom prst="rect">
            <a:avLst/>
          </a:prstGeom>
          <a:noFill/>
          <a:ln w="19050" algn="ctr">
            <a:noFill/>
            <a:prstDash val="sysDot"/>
            <a:miter lim="800000"/>
            <a:headEnd/>
            <a:tailEnd/>
          </a:ln>
        </p:spPr>
        <p:txBody>
          <a:bodyPr lIns="91426" tIns="45714" rIns="91426" bIns="45714"/>
          <a:lstStyle/>
          <a:p>
            <a:pPr algn="l"/>
            <a:r>
              <a:rPr lang="en-US" altLang="ja-JP" sz="800" dirty="0">
                <a:latin typeface="メイリオ" pitchFamily="50" charset="-128"/>
                <a:ea typeface="メイリオ" pitchFamily="50" charset="-128"/>
                <a:hlinkClick r:id="rId6"/>
              </a:rPr>
              <a:t>https://corp.en-japan.com/</a:t>
            </a:r>
            <a:endParaRPr lang="en-US" altLang="ja-JP" sz="800" dirty="0">
              <a:latin typeface="メイリオ" pitchFamily="50" charset="-128"/>
              <a:ea typeface="メイリオ" pitchFamily="50" charset="-128"/>
            </a:endParaRPr>
          </a:p>
        </p:txBody>
      </p:sp>
      <p:sp>
        <p:nvSpPr>
          <p:cNvPr id="21" name="Rectangle 5">
            <a:extLst>
              <a:ext uri="{FF2B5EF4-FFF2-40B4-BE49-F238E27FC236}">
                <a16:creationId xmlns:a16="http://schemas.microsoft.com/office/drawing/2014/main" id="{78BE2176-7BB7-46B1-A2D8-B28789CF6B54}"/>
              </a:ext>
            </a:extLst>
          </p:cNvPr>
          <p:cNvSpPr>
            <a:spLocks noChangeArrowheads="1"/>
          </p:cNvSpPr>
          <p:nvPr/>
        </p:nvSpPr>
        <p:spPr bwMode="auto">
          <a:xfrm>
            <a:off x="2700890" y="8537898"/>
            <a:ext cx="3609223" cy="397598"/>
          </a:xfrm>
          <a:prstGeom prst="rect">
            <a:avLst/>
          </a:prstGeom>
          <a:noFill/>
          <a:ln w="19050" algn="ctr">
            <a:noFill/>
            <a:prstDash val="sysDot"/>
            <a:miter lim="800000"/>
            <a:headEnd/>
            <a:tailEnd/>
          </a:ln>
        </p:spPr>
        <p:txBody>
          <a:bodyPr lIns="91426" tIns="45714" rIns="91426" bIns="45714"/>
          <a:lstStyle/>
          <a:p>
            <a:pPr algn="l" defTabSz="968375"/>
            <a:r>
              <a:rPr lang="ja-JP" altLang="ja-JP" sz="800" dirty="0">
                <a:latin typeface="メイリオ" pitchFamily="50" charset="-128"/>
                <a:ea typeface="メイリオ" pitchFamily="50" charset="-128"/>
              </a:rPr>
              <a:t>〒163-13</a:t>
            </a:r>
            <a:r>
              <a:rPr lang="en-US" altLang="ja-JP" sz="800" dirty="0">
                <a:latin typeface="メイリオ" pitchFamily="50" charset="-128"/>
                <a:ea typeface="メイリオ" pitchFamily="50" charset="-128"/>
              </a:rPr>
              <a:t>35</a:t>
            </a:r>
            <a:r>
              <a:rPr lang="ja-JP" altLang="en-US" sz="800" dirty="0">
                <a:latin typeface="メイリオ" pitchFamily="50" charset="-128"/>
                <a:ea typeface="メイリオ" pitchFamily="50" charset="-128"/>
              </a:rPr>
              <a:t>　</a:t>
            </a:r>
            <a:r>
              <a:rPr lang="ja-JP" altLang="ja-JP" sz="800" dirty="0">
                <a:latin typeface="メイリオ" pitchFamily="50" charset="-128"/>
                <a:ea typeface="メイリオ" pitchFamily="50" charset="-128"/>
              </a:rPr>
              <a:t>新宿区西新宿6-5-1 新宿アイランドタワー</a:t>
            </a:r>
            <a:endParaRPr lang="ja-JP" altLang="en-US" sz="800" dirty="0">
              <a:latin typeface="メイリオ" pitchFamily="50" charset="-128"/>
              <a:ea typeface="メイリオ" pitchFamily="50" charset="-128"/>
            </a:endParaRPr>
          </a:p>
          <a:p>
            <a:pPr algn="l" defTabSz="968375"/>
            <a:r>
              <a:rPr lang="en-US" altLang="ja-JP" sz="800" dirty="0">
                <a:latin typeface="メイリオ" pitchFamily="50" charset="-128"/>
                <a:ea typeface="メイリオ" pitchFamily="50" charset="-128"/>
              </a:rPr>
              <a:t>TEL</a:t>
            </a:r>
            <a:r>
              <a:rPr lang="ja-JP" altLang="en-US" sz="800" dirty="0">
                <a:latin typeface="メイリオ" pitchFamily="50" charset="-128"/>
                <a:ea typeface="メイリオ" pitchFamily="50" charset="-128"/>
              </a:rPr>
              <a:t>：</a:t>
            </a:r>
            <a:r>
              <a:rPr lang="en-US" altLang="ja-JP" sz="800" dirty="0">
                <a:latin typeface="メイリオ" pitchFamily="50" charset="-128"/>
                <a:ea typeface="メイリオ" pitchFamily="50" charset="-128"/>
              </a:rPr>
              <a:t>03-3342-6590</a:t>
            </a:r>
            <a:r>
              <a:rPr lang="ja-JP" altLang="en-US" sz="800" dirty="0">
                <a:latin typeface="メイリオ" pitchFamily="50" charset="-128"/>
                <a:ea typeface="メイリオ" pitchFamily="50" charset="-128"/>
              </a:rPr>
              <a:t>  </a:t>
            </a:r>
            <a:r>
              <a:rPr lang="en-US" altLang="ja-JP" sz="800" dirty="0">
                <a:latin typeface="メイリオ" pitchFamily="50" charset="-128"/>
                <a:ea typeface="メイリオ" pitchFamily="50" charset="-128"/>
              </a:rPr>
              <a:t>MAIL</a:t>
            </a:r>
            <a:r>
              <a:rPr lang="ja-JP" altLang="en-US" sz="800" dirty="0">
                <a:latin typeface="メイリオ" pitchFamily="50" charset="-128"/>
                <a:ea typeface="メイリオ" pitchFamily="50" charset="-128"/>
              </a:rPr>
              <a:t>：</a:t>
            </a:r>
            <a:r>
              <a:rPr lang="en-US" altLang="ja-JP" sz="800" dirty="0">
                <a:latin typeface="メイリオ" pitchFamily="50" charset="-128"/>
                <a:ea typeface="メイリオ" pitchFamily="50" charset="-128"/>
              </a:rPr>
              <a:t>en-press@en-japan.com</a:t>
            </a:r>
          </a:p>
        </p:txBody>
      </p:sp>
      <p:sp>
        <p:nvSpPr>
          <p:cNvPr id="22" name="Rectangle 4">
            <a:extLst>
              <a:ext uri="{FF2B5EF4-FFF2-40B4-BE49-F238E27FC236}">
                <a16:creationId xmlns:a16="http://schemas.microsoft.com/office/drawing/2014/main" id="{8F4AC546-D183-4AB8-B75B-2CAA36FA09AD}"/>
              </a:ext>
            </a:extLst>
          </p:cNvPr>
          <p:cNvSpPr>
            <a:spLocks noChangeArrowheads="1"/>
          </p:cNvSpPr>
          <p:nvPr/>
        </p:nvSpPr>
        <p:spPr bwMode="auto">
          <a:xfrm>
            <a:off x="2825057" y="8352283"/>
            <a:ext cx="2170907" cy="185615"/>
          </a:xfrm>
          <a:prstGeom prst="rect">
            <a:avLst/>
          </a:prstGeom>
          <a:noFill/>
          <a:ln w="19050" algn="ctr">
            <a:noFill/>
            <a:prstDash val="sysDot"/>
            <a:miter lim="800000"/>
            <a:headEnd/>
            <a:tailEnd/>
          </a:ln>
        </p:spPr>
        <p:txBody>
          <a:bodyPr lIns="91426" tIns="45714" rIns="91426" bIns="45714"/>
          <a:lstStyle/>
          <a:p>
            <a:pPr algn="l" defTabSz="968375"/>
            <a:r>
              <a:rPr lang="ja-JP" altLang="en-US" sz="900" b="1" dirty="0">
                <a:latin typeface="メイリオ" pitchFamily="50" charset="-128"/>
                <a:ea typeface="メイリオ" pitchFamily="50" charset="-128"/>
              </a:rPr>
              <a:t>広報担当：</a:t>
            </a:r>
            <a:r>
              <a:rPr lang="ja-JP" altLang="en-US" sz="900" b="1" dirty="0">
                <a:solidFill>
                  <a:srgbClr val="FF0000"/>
                </a:solidFill>
                <a:latin typeface="メイリオ" pitchFamily="50" charset="-128"/>
                <a:ea typeface="メイリオ" pitchFamily="50" charset="-128"/>
              </a:rPr>
              <a:t>松田、清水、関、高田</a:t>
            </a:r>
          </a:p>
        </p:txBody>
      </p:sp>
      <p:grpSp>
        <p:nvGrpSpPr>
          <p:cNvPr id="25" name="グループ化 24">
            <a:extLst>
              <a:ext uri="{FF2B5EF4-FFF2-40B4-BE49-F238E27FC236}">
                <a16:creationId xmlns:a16="http://schemas.microsoft.com/office/drawing/2014/main" id="{0A71BC72-8AE9-4132-97D6-586766473EC3}"/>
              </a:ext>
            </a:extLst>
          </p:cNvPr>
          <p:cNvGrpSpPr/>
          <p:nvPr/>
        </p:nvGrpSpPr>
        <p:grpSpPr>
          <a:xfrm>
            <a:off x="742061" y="8376808"/>
            <a:ext cx="2129363" cy="149360"/>
            <a:chOff x="541855" y="8383874"/>
            <a:chExt cx="2129363" cy="149360"/>
          </a:xfrm>
        </p:grpSpPr>
        <p:sp>
          <p:nvSpPr>
            <p:cNvPr id="27" name="角丸四角形 38">
              <a:extLst>
                <a:ext uri="{FF2B5EF4-FFF2-40B4-BE49-F238E27FC236}">
                  <a16:creationId xmlns:a16="http://schemas.microsoft.com/office/drawing/2014/main" id="{6EEDA48D-49BF-489B-A5C5-3EF9BE270A87}"/>
                </a:ext>
              </a:extLst>
            </p:cNvPr>
            <p:cNvSpPr/>
            <p:nvPr/>
          </p:nvSpPr>
          <p:spPr>
            <a:xfrm>
              <a:off x="541855" y="8395287"/>
              <a:ext cx="2000243" cy="137947"/>
            </a:xfrm>
            <a:prstGeom prst="roundRect">
              <a:avLst>
                <a:gd name="adj" fmla="val 3236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Rectangle 10">
              <a:extLst>
                <a:ext uri="{FF2B5EF4-FFF2-40B4-BE49-F238E27FC236}">
                  <a16:creationId xmlns:a16="http://schemas.microsoft.com/office/drawing/2014/main" id="{1D7B62D9-FA8F-4D1D-9A85-4CDE24A8BB31}"/>
                </a:ext>
              </a:extLst>
            </p:cNvPr>
            <p:cNvSpPr>
              <a:spLocks noChangeArrowheads="1"/>
            </p:cNvSpPr>
            <p:nvPr/>
          </p:nvSpPr>
          <p:spPr bwMode="auto">
            <a:xfrm>
              <a:off x="678593" y="8383874"/>
              <a:ext cx="1992625" cy="149360"/>
            </a:xfrm>
            <a:prstGeom prst="rect">
              <a:avLst/>
            </a:prstGeom>
            <a:noFill/>
            <a:ln w="19050" algn="ctr">
              <a:noFill/>
              <a:prstDash val="sysDot"/>
              <a:miter lim="800000"/>
              <a:headEnd/>
              <a:tailEnd/>
            </a:ln>
          </p:spPr>
          <p:txBody>
            <a:bodyPr lIns="91426" tIns="45714" rIns="91426" bIns="45714"/>
            <a:lstStyle/>
            <a:p>
              <a:pPr algn="l">
                <a:defRPr/>
              </a:pPr>
              <a:r>
                <a:rPr lang="ja-JP" altLang="en-US" sz="700" b="1" dirty="0">
                  <a:solidFill>
                    <a:schemeClr val="bg1"/>
                  </a:solidFill>
                  <a:latin typeface="メイリオ" pitchFamily="50" charset="-128"/>
                  <a:ea typeface="メイリオ" pitchFamily="50" charset="-128"/>
                </a:rPr>
                <a:t>本ニュースリリースに関する問合せ先</a:t>
              </a:r>
              <a:endParaRPr lang="ja-JP" altLang="en-US" sz="700" b="1" dirty="0">
                <a:solidFill>
                  <a:schemeClr val="bg1"/>
                </a:solidFill>
                <a:effectLst>
                  <a:outerShdw blurRad="38100" dist="38100" dir="2700000" algn="tl">
                    <a:srgbClr val="C0C0C0"/>
                  </a:outerShdw>
                </a:effectLst>
                <a:latin typeface="メイリオ" pitchFamily="50" charset="-128"/>
                <a:ea typeface="メイリオ" pitchFamily="50" charset="-128"/>
              </a:endParaRPr>
            </a:p>
          </p:txBody>
        </p:sp>
      </p:grpSp>
      <p:sp>
        <p:nvSpPr>
          <p:cNvPr id="30" name="正方形/長方形 29">
            <a:extLst>
              <a:ext uri="{FF2B5EF4-FFF2-40B4-BE49-F238E27FC236}">
                <a16:creationId xmlns:a16="http://schemas.microsoft.com/office/drawing/2014/main" id="{3B9B18C3-DBBC-40EA-94FF-D9843C8D7AFC}"/>
              </a:ext>
            </a:extLst>
          </p:cNvPr>
          <p:cNvSpPr/>
          <p:nvPr/>
        </p:nvSpPr>
        <p:spPr>
          <a:xfrm flipV="1">
            <a:off x="549474" y="8235965"/>
            <a:ext cx="576072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角丸四角形 29">
            <a:extLst>
              <a:ext uri="{FF2B5EF4-FFF2-40B4-BE49-F238E27FC236}">
                <a16:creationId xmlns:a16="http://schemas.microsoft.com/office/drawing/2014/main" id="{00876036-97E2-457D-BE8A-32F63F117E9E}"/>
              </a:ext>
            </a:extLst>
          </p:cNvPr>
          <p:cNvSpPr/>
          <p:nvPr/>
        </p:nvSpPr>
        <p:spPr>
          <a:xfrm>
            <a:off x="549474" y="5027196"/>
            <a:ext cx="5760640" cy="894953"/>
          </a:xfrm>
          <a:prstGeom prst="roundRect">
            <a:avLst>
              <a:gd name="adj" fmla="val 1988"/>
            </a:avLst>
          </a:prstGeom>
          <a:solidFill>
            <a:srgbClr val="E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Rectangle 69">
            <a:extLst>
              <a:ext uri="{FF2B5EF4-FFF2-40B4-BE49-F238E27FC236}">
                <a16:creationId xmlns:a16="http://schemas.microsoft.com/office/drawing/2014/main" id="{840C610E-20BF-4680-908D-4D0FCD792C8B}"/>
              </a:ext>
            </a:extLst>
          </p:cNvPr>
          <p:cNvSpPr>
            <a:spLocks noChangeArrowheads="1"/>
          </p:cNvSpPr>
          <p:nvPr/>
        </p:nvSpPr>
        <p:spPr bwMode="auto">
          <a:xfrm>
            <a:off x="619572" y="5108955"/>
            <a:ext cx="5586764" cy="704596"/>
          </a:xfrm>
          <a:prstGeom prst="rect">
            <a:avLst/>
          </a:prstGeom>
          <a:noFill/>
          <a:ln w="19050" algn="ctr">
            <a:noFill/>
            <a:prstDash val="sysDot"/>
            <a:miter lim="800000"/>
            <a:headEnd/>
            <a:tailEnd/>
          </a:ln>
          <a:effectLst/>
        </p:spPr>
        <p:txBody>
          <a:bodyPr wrap="square" anchor="t"/>
          <a:lstStyle/>
          <a:p>
            <a:pPr algn="l"/>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調査概要</a:t>
            </a:r>
            <a:r>
              <a:rPr lang="en-US" altLang="ja-JP" sz="900" dirty="0">
                <a:latin typeface="メイリオ" pitchFamily="50" charset="-128"/>
                <a:ea typeface="メイリオ" pitchFamily="50" charset="-128"/>
              </a:rPr>
              <a:t>】</a:t>
            </a:r>
          </a:p>
          <a:p>
            <a:pPr algn="l"/>
            <a:r>
              <a:rPr lang="ja-JP" altLang="en-US" sz="900" dirty="0">
                <a:latin typeface="メイリオ" pitchFamily="50" charset="-128"/>
                <a:ea typeface="メイリオ" pitchFamily="50" charset="-128"/>
              </a:rPr>
              <a:t>■調査方法　：インターネットによるアンケート</a:t>
            </a:r>
          </a:p>
          <a:p>
            <a:pPr algn="l"/>
            <a:r>
              <a:rPr lang="ja-JP" altLang="en-US" sz="900" dirty="0">
                <a:latin typeface="メイリオ" pitchFamily="50" charset="-128"/>
                <a:ea typeface="メイリオ" pitchFamily="50" charset="-128"/>
              </a:rPr>
              <a:t>■調査対象　：</a:t>
            </a: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ミドルの転職</a:t>
            </a: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a:t>
            </a:r>
            <a:r>
              <a:rPr lang="en-US" altLang="ja-JP" sz="900" dirty="0">
                <a:latin typeface="メイリオ" pitchFamily="50" charset="-128"/>
                <a:ea typeface="メイリオ" pitchFamily="50" charset="-128"/>
                <a:hlinkClick r:id="rId7"/>
              </a:rPr>
              <a:t>https://mid-tenshoku.com/</a:t>
            </a:r>
            <a:r>
              <a:rPr lang="ja-JP" altLang="en-US" sz="900" dirty="0">
                <a:latin typeface="メイリオ" pitchFamily="50" charset="-128"/>
                <a:ea typeface="メイリオ" pitchFamily="50" charset="-128"/>
              </a:rPr>
              <a:t>）を利用するコンサルタント</a:t>
            </a:r>
            <a:endParaRPr lang="en-US" altLang="ja-JP" sz="900" dirty="0">
              <a:latin typeface="メイリオ" pitchFamily="50" charset="-128"/>
              <a:ea typeface="メイリオ" pitchFamily="50" charset="-128"/>
            </a:endParaRPr>
          </a:p>
          <a:p>
            <a:pPr algn="l"/>
            <a:r>
              <a:rPr lang="ja-JP" altLang="en-US" sz="900" dirty="0">
                <a:latin typeface="メイリオ" pitchFamily="50" charset="-128"/>
                <a:ea typeface="メイリオ" pitchFamily="50" charset="-128"/>
              </a:rPr>
              <a:t>■有効回答数：</a:t>
            </a:r>
            <a:r>
              <a:rPr lang="en-US" altLang="ja-JP" sz="900" dirty="0">
                <a:latin typeface="メイリオ" pitchFamily="50" charset="-128"/>
                <a:ea typeface="メイリオ" pitchFamily="50" charset="-128"/>
              </a:rPr>
              <a:t>175</a:t>
            </a:r>
            <a:r>
              <a:rPr lang="ja-JP" altLang="en-US" sz="900" dirty="0">
                <a:latin typeface="メイリオ" pitchFamily="50" charset="-128"/>
                <a:ea typeface="メイリオ" pitchFamily="50" charset="-128"/>
              </a:rPr>
              <a:t>名</a:t>
            </a:r>
            <a:endParaRPr lang="en-US" altLang="ja-JP" sz="900" dirty="0">
              <a:latin typeface="メイリオ" pitchFamily="50" charset="-128"/>
              <a:ea typeface="メイリオ" pitchFamily="50" charset="-128"/>
            </a:endParaRPr>
          </a:p>
          <a:p>
            <a:pPr algn="l"/>
            <a:r>
              <a:rPr lang="ja-JP" altLang="en-US" sz="900" dirty="0">
                <a:latin typeface="メイリオ" pitchFamily="50" charset="-128"/>
                <a:ea typeface="メイリオ" pitchFamily="50" charset="-128"/>
              </a:rPr>
              <a:t>■調査期間　：</a:t>
            </a:r>
            <a:r>
              <a:rPr lang="en-US" altLang="ja-JP" sz="900" dirty="0">
                <a:latin typeface="メイリオ" pitchFamily="50" charset="-128"/>
                <a:ea typeface="メイリオ" pitchFamily="50" charset="-128"/>
              </a:rPr>
              <a:t>2022</a:t>
            </a:r>
            <a:r>
              <a:rPr lang="ja-JP" altLang="en-US" sz="900" dirty="0">
                <a:latin typeface="メイリオ" pitchFamily="50" charset="-128"/>
                <a:ea typeface="メイリオ" pitchFamily="50" charset="-128"/>
              </a:rPr>
              <a:t>年</a:t>
            </a:r>
            <a:r>
              <a:rPr lang="en-US" altLang="ja-JP" sz="900" dirty="0">
                <a:latin typeface="メイリオ" pitchFamily="50" charset="-128"/>
                <a:ea typeface="メイリオ" pitchFamily="50" charset="-128"/>
              </a:rPr>
              <a:t>5</a:t>
            </a:r>
            <a:r>
              <a:rPr lang="ja-JP" altLang="en-US" sz="900" dirty="0">
                <a:latin typeface="メイリオ" pitchFamily="50" charset="-128"/>
                <a:ea typeface="メイリオ" pitchFamily="50" charset="-128"/>
              </a:rPr>
              <a:t>月</a:t>
            </a:r>
            <a:r>
              <a:rPr lang="en-US" altLang="ja-JP" sz="900" dirty="0">
                <a:latin typeface="メイリオ" pitchFamily="50" charset="-128"/>
                <a:ea typeface="メイリオ" pitchFamily="50" charset="-128"/>
              </a:rPr>
              <a:t>26</a:t>
            </a:r>
            <a:r>
              <a:rPr lang="ja-JP" altLang="en-US" sz="900" dirty="0">
                <a:latin typeface="メイリオ" pitchFamily="50" charset="-128"/>
                <a:ea typeface="メイリオ" pitchFamily="50" charset="-128"/>
              </a:rPr>
              <a:t>日～</a:t>
            </a:r>
            <a:r>
              <a:rPr lang="en-US" altLang="ja-JP" sz="900" dirty="0">
                <a:latin typeface="メイリオ" pitchFamily="50" charset="-128"/>
                <a:ea typeface="メイリオ" pitchFamily="50" charset="-128"/>
              </a:rPr>
              <a:t>6</a:t>
            </a:r>
            <a:r>
              <a:rPr lang="ja-JP" altLang="en-US" sz="900" dirty="0">
                <a:latin typeface="メイリオ" pitchFamily="50" charset="-128"/>
                <a:ea typeface="メイリオ" pitchFamily="50" charset="-128"/>
              </a:rPr>
              <a:t>月</a:t>
            </a:r>
            <a:r>
              <a:rPr lang="en-US" altLang="ja-JP" sz="900" dirty="0">
                <a:latin typeface="メイリオ" pitchFamily="50" charset="-128"/>
                <a:ea typeface="メイリオ" pitchFamily="50" charset="-128"/>
              </a:rPr>
              <a:t>2</a:t>
            </a:r>
            <a:r>
              <a:rPr lang="ja-JP" altLang="en-US" sz="900" dirty="0">
                <a:latin typeface="メイリオ" pitchFamily="50" charset="-128"/>
                <a:ea typeface="メイリオ" pitchFamily="50" charset="-128"/>
              </a:rPr>
              <a:t>日</a:t>
            </a:r>
            <a:endParaRPr lang="en-US" altLang="ja-JP" sz="900" dirty="0">
              <a:latin typeface="メイリオ" pitchFamily="50" charset="-128"/>
              <a:ea typeface="メイリオ" pitchFamily="50" charset="-128"/>
            </a:endParaRPr>
          </a:p>
        </p:txBody>
      </p:sp>
      <p:sp>
        <p:nvSpPr>
          <p:cNvPr id="33" name="Rectangle 22">
            <a:extLst>
              <a:ext uri="{FF2B5EF4-FFF2-40B4-BE49-F238E27FC236}">
                <a16:creationId xmlns:a16="http://schemas.microsoft.com/office/drawing/2014/main" id="{FCBC43A1-244D-4FCA-BA6E-5001EE41A617}"/>
              </a:ext>
            </a:extLst>
          </p:cNvPr>
          <p:cNvSpPr>
            <a:spLocks noChangeArrowheads="1"/>
          </p:cNvSpPr>
          <p:nvPr/>
        </p:nvSpPr>
        <p:spPr bwMode="auto">
          <a:xfrm>
            <a:off x="531089" y="6058979"/>
            <a:ext cx="5777166" cy="246612"/>
          </a:xfrm>
          <a:prstGeom prst="rect">
            <a:avLst/>
          </a:prstGeom>
          <a:solidFill>
            <a:srgbClr val="002060"/>
          </a:solidFill>
          <a:ln w="19050" algn="ctr">
            <a:noFill/>
            <a:prstDash val="sysDot"/>
            <a:miter lim="800000"/>
            <a:headEnd/>
            <a:tailEnd/>
          </a:ln>
        </p:spPr>
        <p:txBody>
          <a:bodyPr/>
          <a:ls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indent="85725">
              <a:lnSpc>
                <a:spcPts val="1600"/>
              </a:lnSpc>
            </a:pPr>
            <a:endParaRPr lang="ja-JP" altLang="en-US" sz="900" b="1" spc="300" dirty="0">
              <a:solidFill>
                <a:schemeClr val="bg1"/>
              </a:solidFill>
              <a:latin typeface="メイリオ" pitchFamily="50" charset="-128"/>
              <a:ea typeface="メイリオ" pitchFamily="50" charset="-128"/>
            </a:endParaRPr>
          </a:p>
        </p:txBody>
      </p:sp>
      <p:sp>
        <p:nvSpPr>
          <p:cNvPr id="35" name="Rectangle 22">
            <a:extLst>
              <a:ext uri="{FF2B5EF4-FFF2-40B4-BE49-F238E27FC236}">
                <a16:creationId xmlns:a16="http://schemas.microsoft.com/office/drawing/2014/main" id="{2B04CC8A-C4AA-4DAB-843E-6A023277D2FE}"/>
              </a:ext>
            </a:extLst>
          </p:cNvPr>
          <p:cNvSpPr>
            <a:spLocks noChangeArrowheads="1"/>
          </p:cNvSpPr>
          <p:nvPr/>
        </p:nvSpPr>
        <p:spPr bwMode="auto">
          <a:xfrm>
            <a:off x="2763313" y="6382815"/>
            <a:ext cx="3430552" cy="1526961"/>
          </a:xfrm>
          <a:prstGeom prst="rect">
            <a:avLst/>
          </a:prstGeom>
          <a:noFill/>
          <a:ln w="19050" algn="ctr">
            <a:noFill/>
            <a:prstDash val="sysDot"/>
            <a:miter lim="800000"/>
            <a:headEnd/>
            <a:tailEnd/>
          </a:ln>
        </p:spPr>
        <p:txBody>
          <a:bodyPr/>
          <a:ls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lgn="l">
              <a:lnSpc>
                <a:spcPts val="1300"/>
              </a:lnSpc>
            </a:pPr>
            <a:r>
              <a:rPr lang="en-US" altLang="ja-JP" sz="900" dirty="0">
                <a:latin typeface="メイリオ" pitchFamily="50" charset="-128"/>
                <a:ea typeface="メイリオ" pitchFamily="50" charset="-128"/>
                <a:cs typeface="メイリオ" panose="020B0604030504040204" pitchFamily="50" charset="-128"/>
              </a:rPr>
              <a:t>30</a:t>
            </a:r>
            <a:r>
              <a:rPr lang="ja-JP" altLang="en-US" sz="900" dirty="0">
                <a:latin typeface="メイリオ" pitchFamily="50" charset="-128"/>
                <a:ea typeface="メイリオ" pitchFamily="50" charset="-128"/>
                <a:cs typeface="メイリオ" panose="020B0604030504040204" pitchFamily="50" charset="-128"/>
              </a:rPr>
              <a:t>代・</a:t>
            </a:r>
            <a:r>
              <a:rPr lang="en-US" altLang="ja-JP" sz="900" dirty="0">
                <a:latin typeface="メイリオ" pitchFamily="50" charset="-128"/>
                <a:ea typeface="メイリオ" pitchFamily="50" charset="-128"/>
                <a:cs typeface="メイリオ" panose="020B0604030504040204" pitchFamily="50" charset="-128"/>
              </a:rPr>
              <a:t>40</a:t>
            </a:r>
            <a:r>
              <a:rPr lang="ja-JP" altLang="en-US" sz="900" dirty="0">
                <a:latin typeface="メイリオ" pitchFamily="50" charset="-128"/>
                <a:ea typeface="メイリオ" pitchFamily="50" charset="-128"/>
                <a:cs typeface="メイリオ" panose="020B0604030504040204" pitchFamily="50" charset="-128"/>
              </a:rPr>
              <a:t>代を中心とした「ミドル世代」の転職</a:t>
            </a:r>
            <a:r>
              <a:rPr lang="en-US" altLang="ja-JP" sz="900" dirty="0">
                <a:latin typeface="メイリオ" pitchFamily="50" charset="-128"/>
                <a:ea typeface="メイリオ" pitchFamily="50" charset="-128"/>
                <a:cs typeface="メイリオ" panose="020B0604030504040204" pitchFamily="50" charset="-128"/>
              </a:rPr>
              <a:t>/</a:t>
            </a:r>
            <a:r>
              <a:rPr lang="ja-JP" altLang="en-US" sz="900" dirty="0">
                <a:latin typeface="メイリオ" pitchFamily="50" charset="-128"/>
                <a:ea typeface="メイリオ" pitchFamily="50" charset="-128"/>
                <a:cs typeface="メイリオ" panose="020B0604030504040204" pitchFamily="50" charset="-128"/>
              </a:rPr>
              <a:t>採用を支援する求人情報サイト。ミドル世代向けの求人を国内最大規模で掲載しており、経営幹部・</a:t>
            </a:r>
            <a:r>
              <a:rPr lang="en-US" altLang="ja-JP" sz="900" dirty="0" err="1">
                <a:latin typeface="メイリオ" pitchFamily="50" charset="-128"/>
                <a:ea typeface="メイリオ" pitchFamily="50" charset="-128"/>
                <a:cs typeface="メイリオ" panose="020B0604030504040204" pitchFamily="50" charset="-128"/>
              </a:rPr>
              <a:t>CxO</a:t>
            </a:r>
            <a:r>
              <a:rPr lang="ja-JP" altLang="en-US" sz="900" dirty="0">
                <a:latin typeface="メイリオ" pitchFamily="50" charset="-128"/>
                <a:ea typeface="メイリオ" pitchFamily="50" charset="-128"/>
                <a:cs typeface="メイリオ" panose="020B0604030504040204" pitchFamily="50" charset="-128"/>
              </a:rPr>
              <a:t>・部長クラスの募集など年収</a:t>
            </a:r>
            <a:r>
              <a:rPr lang="en-US" altLang="ja-JP" sz="900" dirty="0">
                <a:latin typeface="メイリオ" pitchFamily="50" charset="-128"/>
                <a:ea typeface="メイリオ" pitchFamily="50" charset="-128"/>
                <a:cs typeface="メイリオ" panose="020B0604030504040204" pitchFamily="50" charset="-128"/>
              </a:rPr>
              <a:t>1000</a:t>
            </a:r>
            <a:r>
              <a:rPr lang="ja-JP" altLang="en-US" sz="900" dirty="0">
                <a:latin typeface="メイリオ" pitchFamily="50" charset="-128"/>
                <a:ea typeface="メイリオ" pitchFamily="50" charset="-128"/>
                <a:cs typeface="メイリオ" panose="020B0604030504040204" pitchFamily="50" charset="-128"/>
              </a:rPr>
              <a:t>万円を超えるハイクラス求人も豊富です。経験やテクニカルスキルだけでなく、価値観なども重視した精緻なマッチングが求められる</a:t>
            </a:r>
            <a:r>
              <a:rPr lang="en-US" altLang="ja-JP" sz="900" dirty="0">
                <a:latin typeface="メイリオ" pitchFamily="50" charset="-128"/>
                <a:ea typeface="メイリオ" pitchFamily="50" charset="-128"/>
                <a:cs typeface="メイリオ" panose="020B0604030504040204" pitchFamily="50" charset="-128"/>
              </a:rPr>
              <a:t>30</a:t>
            </a:r>
            <a:r>
              <a:rPr lang="ja-JP" altLang="en-US" sz="900" dirty="0">
                <a:latin typeface="メイリオ" pitchFamily="50" charset="-128"/>
                <a:ea typeface="メイリオ" pitchFamily="50" charset="-128"/>
                <a:cs typeface="メイリオ" panose="020B0604030504040204" pitchFamily="50" charset="-128"/>
              </a:rPr>
              <a:t>代・</a:t>
            </a:r>
            <a:r>
              <a:rPr lang="en-US" altLang="ja-JP" sz="900" dirty="0">
                <a:latin typeface="メイリオ" pitchFamily="50" charset="-128"/>
                <a:ea typeface="メイリオ" pitchFamily="50" charset="-128"/>
                <a:cs typeface="メイリオ" panose="020B0604030504040204" pitchFamily="50" charset="-128"/>
              </a:rPr>
              <a:t>40</a:t>
            </a:r>
            <a:r>
              <a:rPr lang="ja-JP" altLang="en-US" sz="900" dirty="0">
                <a:latin typeface="メイリオ" pitchFamily="50" charset="-128"/>
                <a:ea typeface="メイリオ" pitchFamily="50" charset="-128"/>
                <a:cs typeface="メイリオ" panose="020B0604030504040204" pitchFamily="50" charset="-128"/>
              </a:rPr>
              <a:t>代の転職を、オンラインビデオ面談機能などを搭載した機能的な管理画面でサポート。 転職活動自体の生産性を向上させることで、心的・物理的な負荷を軽減しつつ、入社後の活躍に繋がる転職を支援します。</a:t>
            </a:r>
            <a:endParaRPr lang="en-US" altLang="ja-JP" sz="900" dirty="0">
              <a:latin typeface="メイリオ" pitchFamily="50" charset="-128"/>
              <a:ea typeface="メイリオ" pitchFamily="50" charset="-128"/>
            </a:endParaRPr>
          </a:p>
        </p:txBody>
      </p:sp>
      <p:sp>
        <p:nvSpPr>
          <p:cNvPr id="37" name="四角形: 角を丸くする 20">
            <a:extLst>
              <a:ext uri="{FF2B5EF4-FFF2-40B4-BE49-F238E27FC236}">
                <a16:creationId xmlns:a16="http://schemas.microsoft.com/office/drawing/2014/main" id="{DDA62BFC-ECD1-41D6-A8FB-9FDBCD129C5D}"/>
              </a:ext>
            </a:extLst>
          </p:cNvPr>
          <p:cNvSpPr/>
          <p:nvPr/>
        </p:nvSpPr>
        <p:spPr>
          <a:xfrm>
            <a:off x="539352" y="6068947"/>
            <a:ext cx="5760719" cy="1934938"/>
          </a:xfrm>
          <a:prstGeom prst="roundRect">
            <a:avLst>
              <a:gd name="adj" fmla="val 1295"/>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descr="コンピューターのスクリーンショット&#10;&#10;自動的に生成された説明">
            <a:extLst>
              <a:ext uri="{FF2B5EF4-FFF2-40B4-BE49-F238E27FC236}">
                <a16:creationId xmlns:a16="http://schemas.microsoft.com/office/drawing/2014/main" id="{FB96915E-FF37-494E-8FA4-473271CCCC4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8722" y="6521704"/>
            <a:ext cx="2072168" cy="1273189"/>
          </a:xfrm>
          <a:prstGeom prst="rect">
            <a:avLst/>
          </a:prstGeom>
        </p:spPr>
      </p:pic>
      <p:sp>
        <p:nvSpPr>
          <p:cNvPr id="36" name="Rectangle 22">
            <a:extLst>
              <a:ext uri="{FF2B5EF4-FFF2-40B4-BE49-F238E27FC236}">
                <a16:creationId xmlns:a16="http://schemas.microsoft.com/office/drawing/2014/main" id="{D43E161B-0AE6-4014-BE74-67830A41456D}"/>
              </a:ext>
            </a:extLst>
          </p:cNvPr>
          <p:cNvSpPr>
            <a:spLocks noChangeArrowheads="1"/>
          </p:cNvSpPr>
          <p:nvPr/>
        </p:nvSpPr>
        <p:spPr bwMode="auto">
          <a:xfrm>
            <a:off x="545343" y="6053386"/>
            <a:ext cx="5768903" cy="258830"/>
          </a:xfrm>
          <a:prstGeom prst="rect">
            <a:avLst/>
          </a:prstGeom>
          <a:noFill/>
          <a:ln w="19050" algn="ctr">
            <a:noFill/>
            <a:prstDash val="sysDot"/>
            <a:miter lim="800000"/>
            <a:headEnd/>
            <a:tailEnd/>
          </a:ln>
        </p:spPr>
        <p:txBody>
          <a:bodyPr/>
          <a:ls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lnSpc>
                <a:spcPts val="1300"/>
              </a:lnSpc>
            </a:pPr>
            <a:r>
              <a:rPr lang="ja-JP" altLang="en-US" sz="900" b="1" spc="300" dirty="0">
                <a:solidFill>
                  <a:schemeClr val="bg1"/>
                </a:solidFill>
                <a:latin typeface="メイリオ" pitchFamily="50" charset="-128"/>
                <a:ea typeface="メイリオ" pitchFamily="50" charset="-128"/>
                <a:cs typeface="メイリオ" panose="020B0604030504040204" pitchFamily="50" charset="-128"/>
              </a:rPr>
              <a:t>ミドル世代に特化した求人情報サイト</a:t>
            </a:r>
            <a:r>
              <a:rPr lang="en-US" altLang="ja-JP" sz="900" b="1" spc="300" dirty="0">
                <a:solidFill>
                  <a:schemeClr val="bg1"/>
                </a:solidFill>
                <a:latin typeface="メイリオ" pitchFamily="50" charset="-128"/>
                <a:ea typeface="メイリオ" pitchFamily="50" charset="-128"/>
                <a:cs typeface="メイリオ" panose="020B0604030504040204" pitchFamily="50" charset="-128"/>
              </a:rPr>
              <a:t>『</a:t>
            </a:r>
            <a:r>
              <a:rPr lang="ja-JP" altLang="en-US" sz="900" b="1" spc="300" dirty="0">
                <a:solidFill>
                  <a:schemeClr val="bg1"/>
                </a:solidFill>
                <a:latin typeface="メイリオ" pitchFamily="50" charset="-128"/>
                <a:ea typeface="メイリオ" pitchFamily="50" charset="-128"/>
                <a:cs typeface="メイリオ" panose="020B0604030504040204" pitchFamily="50" charset="-128"/>
              </a:rPr>
              <a:t>ミドルの転職</a:t>
            </a:r>
            <a:r>
              <a:rPr lang="en-US" altLang="ja-JP" sz="900" b="1" spc="300" dirty="0">
                <a:solidFill>
                  <a:schemeClr val="bg1"/>
                </a:solidFill>
                <a:latin typeface="メイリオ" pitchFamily="50" charset="-128"/>
                <a:ea typeface="メイリオ" pitchFamily="50" charset="-128"/>
                <a:cs typeface="メイリオ" panose="020B0604030504040204" pitchFamily="50" charset="-128"/>
              </a:rPr>
              <a:t>』</a:t>
            </a:r>
            <a:r>
              <a:rPr lang="en-US" altLang="ja-JP" sz="900" dirty="0">
                <a:solidFill>
                  <a:schemeClr val="bg1"/>
                </a:solidFill>
                <a:latin typeface="メイリオ" pitchFamily="50" charset="-128"/>
                <a:ea typeface="メイリオ" pitchFamily="50" charset="-128"/>
                <a:hlinkClick r:id="rId7">
                  <a:extLst>
                    <a:ext uri="{A12FA001-AC4F-418D-AE19-62706E023703}">
                      <ahyp:hlinkClr xmlns:ahyp="http://schemas.microsoft.com/office/drawing/2018/hyperlinkcolor" val="tx"/>
                    </a:ext>
                  </a:extLst>
                </a:hlinkClick>
              </a:rPr>
              <a:t>https://mid-tenshoku.com/</a:t>
            </a:r>
            <a:endParaRPr lang="ja-JP" altLang="en-US" sz="900" dirty="0">
              <a:solidFill>
                <a:schemeClr val="bg1"/>
              </a:solidFill>
            </a:endParaRPr>
          </a:p>
          <a:p>
            <a:pPr>
              <a:lnSpc>
                <a:spcPts val="1300"/>
              </a:lnSpc>
            </a:pPr>
            <a:endParaRPr lang="en-US" altLang="ja-JP" sz="900" b="1" spc="300" dirty="0">
              <a:solidFill>
                <a:schemeClr val="bg1"/>
              </a:solidFill>
              <a:latin typeface="メイリオ" pitchFamily="50" charset="-128"/>
              <a:ea typeface="メイリオ" pitchFamily="50" charset="-128"/>
              <a:cs typeface="メイリオ" panose="020B0604030504040204" pitchFamily="50" charset="-128"/>
            </a:endParaRPr>
          </a:p>
        </p:txBody>
      </p:sp>
      <p:sp>
        <p:nvSpPr>
          <p:cNvPr id="39" name="正方形/長方形 38">
            <a:extLst>
              <a:ext uri="{FF2B5EF4-FFF2-40B4-BE49-F238E27FC236}">
                <a16:creationId xmlns:a16="http://schemas.microsoft.com/office/drawing/2014/main" id="{2368886D-6CC5-5233-D19C-8579C4850101}"/>
              </a:ext>
            </a:extLst>
          </p:cNvPr>
          <p:cNvSpPr/>
          <p:nvPr/>
        </p:nvSpPr>
        <p:spPr>
          <a:xfrm>
            <a:off x="0" y="8965282"/>
            <a:ext cx="6859588" cy="1803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68375">
              <a:lnSpc>
                <a:spcPts val="1300"/>
              </a:lnSpc>
            </a:pPr>
            <a:endParaRPr lang="ja-JP" altLang="en-US" sz="2000" dirty="0">
              <a:solidFill>
                <a:schemeClr val="tx1"/>
              </a:solidFill>
              <a:latin typeface="メイリオ" pitchFamily="50" charset="-128"/>
              <a:ea typeface="メイリオ" pitchFamily="50" charset="-128"/>
            </a:endParaRPr>
          </a:p>
        </p:txBody>
      </p:sp>
      <p:sp>
        <p:nvSpPr>
          <p:cNvPr id="41" name="Rectangle 5">
            <a:extLst>
              <a:ext uri="{FF2B5EF4-FFF2-40B4-BE49-F238E27FC236}">
                <a16:creationId xmlns:a16="http://schemas.microsoft.com/office/drawing/2014/main" id="{7FD95808-6DA1-B46F-294F-E14907DD403F}"/>
              </a:ext>
            </a:extLst>
          </p:cNvPr>
          <p:cNvSpPr>
            <a:spLocks noChangeArrowheads="1"/>
          </p:cNvSpPr>
          <p:nvPr/>
        </p:nvSpPr>
        <p:spPr bwMode="auto">
          <a:xfrm>
            <a:off x="3499092" y="8951057"/>
            <a:ext cx="3309937" cy="180306"/>
          </a:xfrm>
          <a:prstGeom prst="rect">
            <a:avLst/>
          </a:prstGeom>
          <a:noFill/>
          <a:ln w="9525">
            <a:noFill/>
            <a:miter lim="800000"/>
            <a:headEnd/>
            <a:tailEnd/>
          </a:ln>
        </p:spPr>
        <p:txBody>
          <a:bodyPr lIns="91426" tIns="45714" rIns="91426" bIns="45714" anchor="ctr"/>
          <a:lstStyle/>
          <a:p>
            <a:pPr algn="r">
              <a:lnSpc>
                <a:spcPts val="1300"/>
              </a:lnSpc>
            </a:pPr>
            <a:r>
              <a:rPr lang="en-US" altLang="ja-JP" sz="600" dirty="0">
                <a:solidFill>
                  <a:schemeClr val="bg1"/>
                </a:solidFill>
                <a:latin typeface="メイリオ" pitchFamily="50" charset="-128"/>
                <a:ea typeface="メイリオ" pitchFamily="50" charset="-128"/>
              </a:rPr>
              <a:t>Copyright(c) 2022 en Japan Inc. All Rights Reserved.</a:t>
            </a:r>
          </a:p>
        </p:txBody>
      </p:sp>
      <p:sp>
        <p:nvSpPr>
          <p:cNvPr id="42" name="角丸四角形 29">
            <a:extLst>
              <a:ext uri="{FF2B5EF4-FFF2-40B4-BE49-F238E27FC236}">
                <a16:creationId xmlns:a16="http://schemas.microsoft.com/office/drawing/2014/main" id="{823F65E3-E352-5936-8C69-0B6D78047B8D}"/>
              </a:ext>
            </a:extLst>
          </p:cNvPr>
          <p:cNvSpPr/>
          <p:nvPr/>
        </p:nvSpPr>
        <p:spPr>
          <a:xfrm>
            <a:off x="539948" y="899454"/>
            <a:ext cx="5760640" cy="3949786"/>
          </a:xfrm>
          <a:prstGeom prst="roundRect">
            <a:avLst>
              <a:gd name="adj" fmla="val 2466"/>
            </a:avLst>
          </a:prstGeom>
          <a:solidFill>
            <a:srgbClr val="E3F3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F479FC3C-02DB-DA01-A8E0-215C5972C20B}"/>
              </a:ext>
            </a:extLst>
          </p:cNvPr>
          <p:cNvSpPr txBox="1"/>
          <p:nvPr/>
        </p:nvSpPr>
        <p:spPr>
          <a:xfrm>
            <a:off x="557442" y="1002551"/>
            <a:ext cx="5752671" cy="3752950"/>
          </a:xfrm>
          <a:prstGeom prst="rect">
            <a:avLst/>
          </a:prstGeom>
          <a:noFill/>
        </p:spPr>
        <p:txBody>
          <a:bodyPr wrap="square" rtlCol="0">
            <a:spAutoFit/>
          </a:bodyPr>
          <a:lstStyle/>
          <a:p>
            <a:pPr algn="l">
              <a:lnSpc>
                <a:spcPts val="1300"/>
              </a:lnSpc>
            </a:pPr>
            <a:r>
              <a:rPr kumimoji="1" lang="ja-JP" altLang="en-US" sz="900" b="1" u="sng" dirty="0">
                <a:latin typeface="メイリオ" panose="020B0604030504040204" pitchFamily="50" charset="-128"/>
                <a:ea typeface="メイリオ" panose="020B0604030504040204" pitchFamily="50" charset="-128"/>
              </a:rPr>
              <a:t>年収アップが実現できるミドルの傾向</a:t>
            </a:r>
          </a:p>
          <a:p>
            <a:pPr algn="l">
              <a:lnSpc>
                <a:spcPts val="1300"/>
              </a:lnSpc>
            </a:pPr>
            <a:r>
              <a:rPr kumimoji="1" lang="ja-JP" altLang="en-US" sz="900" dirty="0">
                <a:latin typeface="メイリオ" panose="020B0604030504040204" pitchFamily="50" charset="-128"/>
                <a:ea typeface="メイリオ" panose="020B0604030504040204" pitchFamily="50" charset="-128"/>
              </a:rPr>
              <a:t>・プレイヤーとしてしっかり実務を積んだ上でマネジメントができる方。</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「実務面を含めて若手の育成ができるか」という点をマネジャーに求める企業が多く、</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30</a:t>
            </a:r>
            <a:r>
              <a:rPr kumimoji="1" lang="ja-JP" altLang="en-US" sz="900" dirty="0">
                <a:latin typeface="メイリオ" panose="020B0604030504040204" pitchFamily="50" charset="-128"/>
                <a:ea typeface="メイリオ" panose="020B0604030504040204" pitchFamily="50" charset="-128"/>
              </a:rPr>
              <a:t>代と経営層の橋渡しができ、組織の底上げができる方は、処遇面において交渉力がある。</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反対に「コンサルティングはしていたが実務の経験がない」となると、事業会社としては</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評価してもらいにくい。確実な実務力が、現職以上の給与を引き出すうえでは必須。</a:t>
            </a:r>
          </a:p>
          <a:p>
            <a:pPr algn="l">
              <a:lnSpc>
                <a:spcPts val="1300"/>
              </a:lnSpc>
            </a:pPr>
            <a:endParaRPr kumimoji="1" lang="ja-JP" altLang="en-US" sz="900" dirty="0">
              <a:latin typeface="メイリオ" panose="020B0604030504040204" pitchFamily="50" charset="-128"/>
              <a:ea typeface="メイリオ" panose="020B0604030504040204" pitchFamily="50" charset="-128"/>
            </a:endParaRPr>
          </a:p>
          <a:p>
            <a:pPr algn="l">
              <a:lnSpc>
                <a:spcPts val="1300"/>
              </a:lnSpc>
            </a:pPr>
            <a:r>
              <a:rPr kumimoji="1" lang="ja-JP" altLang="en-US" sz="900" dirty="0">
                <a:latin typeface="メイリオ" panose="020B0604030504040204" pitchFamily="50" charset="-128"/>
                <a:ea typeface="メイリオ" panose="020B0604030504040204" pitchFamily="50" charset="-128"/>
              </a:rPr>
              <a:t>・様々な世代のマネジメントができる方。特に自分より年齢の高いシニア層の円滑なマネジメントが</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できる方。若い世代にトップダウンで指示を出すだけでなく、年齢や性別を問わず幅広なマネジメント</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経験がある方だと、マネジャーとしての実力を評価いただきやすい。</a:t>
            </a:r>
          </a:p>
          <a:p>
            <a:pPr algn="l">
              <a:lnSpc>
                <a:spcPts val="1300"/>
              </a:lnSpc>
            </a:pPr>
            <a:endParaRPr kumimoji="1" lang="ja-JP" altLang="en-US" sz="900" dirty="0">
              <a:latin typeface="メイリオ" panose="020B0604030504040204" pitchFamily="50" charset="-128"/>
              <a:ea typeface="メイリオ" panose="020B0604030504040204" pitchFamily="50" charset="-128"/>
            </a:endParaRPr>
          </a:p>
          <a:p>
            <a:pPr algn="l">
              <a:lnSpc>
                <a:spcPts val="1300"/>
              </a:lnSpc>
            </a:pPr>
            <a:r>
              <a:rPr kumimoji="1" lang="ja-JP" altLang="en-US" sz="900" dirty="0">
                <a:latin typeface="メイリオ" panose="020B0604030504040204" pitchFamily="50" charset="-128"/>
                <a:ea typeface="メイリオ" panose="020B0604030504040204" pitchFamily="50" charset="-128"/>
              </a:rPr>
              <a:t>・一つの職種一筋で実績を積まれたスペシャリスト。中小企業は特に</a:t>
            </a:r>
            <a:r>
              <a:rPr kumimoji="1" lang="en-US" altLang="ja-JP" sz="900" dirty="0">
                <a:latin typeface="メイリオ" panose="020B0604030504040204" pitchFamily="50" charset="-128"/>
                <a:ea typeface="メイリオ" panose="020B0604030504040204" pitchFamily="50" charset="-128"/>
              </a:rPr>
              <a:t>1</a:t>
            </a:r>
            <a:r>
              <a:rPr kumimoji="1" lang="ja-JP" altLang="en-US" sz="900" dirty="0">
                <a:latin typeface="メイリオ" panose="020B0604030504040204" pitchFamily="50" charset="-128"/>
                <a:ea typeface="メイリオ" panose="020B0604030504040204" pitchFamily="50" charset="-128"/>
              </a:rPr>
              <a:t>名の求職者を大事にする</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傾向がある</a:t>
            </a:r>
            <a:r>
              <a:rPr lang="ja-JP" altLang="en-US" sz="900" dirty="0">
                <a:latin typeface="メイリオ" panose="020B0604030504040204" pitchFamily="50" charset="-128"/>
                <a:ea typeface="メイリオ" panose="020B0604030504040204" pitchFamily="50" charset="-128"/>
              </a:rPr>
              <a:t>ため</a:t>
            </a:r>
            <a:r>
              <a:rPr kumimoji="1" lang="ja-JP" altLang="en-US" sz="900" dirty="0">
                <a:latin typeface="メイリオ" panose="020B0604030504040204" pitchFamily="50" charset="-128"/>
                <a:ea typeface="メイリオ" panose="020B0604030504040204" pitchFamily="50" charset="-128"/>
              </a:rPr>
              <a:t>、実績がマッチすれば年収の相談もしやすく年収アップにつながるケースが多い。</a:t>
            </a:r>
          </a:p>
          <a:p>
            <a:pPr algn="l">
              <a:lnSpc>
                <a:spcPts val="1300"/>
              </a:lnSpc>
            </a:pPr>
            <a:endParaRPr kumimoji="1" lang="ja-JP" altLang="en-US" sz="900" dirty="0">
              <a:latin typeface="メイリオ" panose="020B0604030504040204" pitchFamily="50" charset="-128"/>
              <a:ea typeface="メイリオ" panose="020B0604030504040204" pitchFamily="50" charset="-128"/>
            </a:endParaRPr>
          </a:p>
          <a:p>
            <a:pPr algn="l">
              <a:lnSpc>
                <a:spcPts val="1300"/>
              </a:lnSpc>
            </a:pPr>
            <a:r>
              <a:rPr kumimoji="1" lang="ja-JP" altLang="en-US" sz="900" dirty="0">
                <a:latin typeface="メイリオ" panose="020B0604030504040204" pitchFamily="50" charset="-128"/>
                <a:ea typeface="メイリオ" panose="020B0604030504040204" pitchFamily="50" charset="-128"/>
              </a:rPr>
              <a:t>・実務経験とマネジメントのバランスが取れている方。</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また過去の成功体験にとらわれず新しいことにも積極的に取り組む姿勢の方。</a:t>
            </a:r>
          </a:p>
          <a:p>
            <a:pPr algn="l">
              <a:lnSpc>
                <a:spcPts val="1300"/>
              </a:lnSpc>
            </a:pPr>
            <a:endParaRPr kumimoji="1" lang="ja-JP" altLang="en-US" sz="900" dirty="0">
              <a:latin typeface="メイリオ" panose="020B0604030504040204" pitchFamily="50" charset="-128"/>
              <a:ea typeface="メイリオ" panose="020B0604030504040204" pitchFamily="50" charset="-128"/>
            </a:endParaRPr>
          </a:p>
          <a:p>
            <a:pPr algn="l">
              <a:lnSpc>
                <a:spcPts val="1300"/>
              </a:lnSpc>
            </a:pPr>
            <a:r>
              <a:rPr kumimoji="1" lang="ja-JP" altLang="en-US" sz="900" dirty="0">
                <a:latin typeface="メイリオ" panose="020B0604030504040204" pitchFamily="50" charset="-128"/>
                <a:ea typeface="メイリオ" panose="020B0604030504040204" pitchFamily="50" charset="-128"/>
              </a:rPr>
              <a:t>・業務推進力があり、恐れず新しいことにチャレンジしている方（新規事業に携わるなど）。</a:t>
            </a:r>
          </a:p>
          <a:p>
            <a:pPr algn="l">
              <a:lnSpc>
                <a:spcPts val="1300"/>
              </a:lnSpc>
            </a:pPr>
            <a:endParaRPr kumimoji="1" lang="ja-JP" altLang="en-US" sz="900" dirty="0">
              <a:latin typeface="メイリオ" panose="020B0604030504040204" pitchFamily="50" charset="-128"/>
              <a:ea typeface="メイリオ" panose="020B0604030504040204" pitchFamily="50" charset="-128"/>
            </a:endParaRPr>
          </a:p>
          <a:p>
            <a:pPr algn="l">
              <a:lnSpc>
                <a:spcPts val="1300"/>
              </a:lnSpc>
            </a:pPr>
            <a:r>
              <a:rPr kumimoji="1" lang="ja-JP" altLang="en-US" sz="900" dirty="0">
                <a:latin typeface="メイリオ" panose="020B0604030504040204" pitchFamily="50" charset="-128"/>
                <a:ea typeface="メイリオ" panose="020B0604030504040204" pitchFamily="50" charset="-128"/>
              </a:rPr>
              <a:t>・専門性が高く、急速な社会の変化に対応できる人材。</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en-US" altLang="ja-JP" sz="900" dirty="0">
                <a:latin typeface="メイリオ" panose="020B0604030504040204" pitchFamily="50" charset="-128"/>
                <a:ea typeface="メイリオ" panose="020B0604030504040204" pitchFamily="50" charset="-128"/>
              </a:rPr>
              <a:t>DX</a:t>
            </a:r>
            <a:r>
              <a:rPr kumimoji="1" lang="ja-JP" altLang="en-US" sz="900" dirty="0">
                <a:latin typeface="メイリオ" panose="020B0604030504040204" pitchFamily="50" charset="-128"/>
                <a:ea typeface="メイリオ" panose="020B0604030504040204" pitchFamily="50" charset="-128"/>
              </a:rPr>
              <a:t>関連などの、どの業種でもニーズの高いポジションは争奪戦なので大きな年収アップも可能な状況。</a:t>
            </a:r>
            <a:endParaRPr kumimoji="1" lang="en-US" altLang="ja-JP" sz="900" dirty="0">
              <a:latin typeface="メイリオ" panose="020B0604030504040204" pitchFamily="50" charset="-128"/>
              <a:ea typeface="メイリオ" panose="020B0604030504040204" pitchFamily="50" charset="-128"/>
            </a:endParaRPr>
          </a:p>
          <a:p>
            <a:pPr algn="l">
              <a:lnSpc>
                <a:spcPts val="1300"/>
              </a:lnSpc>
            </a:pPr>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一方、業界や職種自体が縮小している場合は、年収アップは難しい。</a:t>
            </a:r>
          </a:p>
        </p:txBody>
      </p:sp>
      <p:sp>
        <p:nvSpPr>
          <p:cNvPr id="29" name="Rectangle 2">
            <a:extLst>
              <a:ext uri="{FF2B5EF4-FFF2-40B4-BE49-F238E27FC236}">
                <a16:creationId xmlns:a16="http://schemas.microsoft.com/office/drawing/2014/main" id="{EB55C2F0-C18C-0D21-64B9-0E1DEB2E3713}"/>
              </a:ext>
            </a:extLst>
          </p:cNvPr>
          <p:cNvSpPr>
            <a:spLocks noChangeArrowheads="1"/>
          </p:cNvSpPr>
          <p:nvPr/>
        </p:nvSpPr>
        <p:spPr bwMode="auto">
          <a:xfrm>
            <a:off x="4556437" y="176147"/>
            <a:ext cx="1743634" cy="617940"/>
          </a:xfrm>
          <a:prstGeom prst="rect">
            <a:avLst/>
          </a:prstGeom>
          <a:noFill/>
          <a:ln w="9525">
            <a:noFill/>
            <a:miter lim="800000"/>
            <a:headEnd/>
            <a:tailEnd/>
          </a:ln>
        </p:spPr>
        <p:txBody>
          <a:bodyPr wrap="none" lIns="91426" tIns="45714" rIns="91426" bIns="45714" anchor="ctr"/>
          <a:lstStyle/>
          <a:p>
            <a:pPr algn="l"/>
            <a:r>
              <a:rPr lang="en-US" altLang="ja-JP" sz="700" b="1" spc="300" dirty="0">
                <a:latin typeface="メイリオ" pitchFamily="50" charset="-128"/>
                <a:ea typeface="メイリオ" pitchFamily="50" charset="-128"/>
              </a:rPr>
              <a:t>■No.3377</a:t>
            </a:r>
          </a:p>
          <a:p>
            <a:pPr algn="l"/>
            <a:r>
              <a:rPr lang="ja-JP" altLang="en-US" sz="700" b="1" spc="300" dirty="0">
                <a:latin typeface="メイリオ" pitchFamily="50" charset="-128"/>
                <a:ea typeface="メイリオ" pitchFamily="50" charset="-128"/>
              </a:rPr>
              <a:t>■</a:t>
            </a:r>
            <a:r>
              <a:rPr lang="en-US" altLang="ja-JP" sz="700" b="1" spc="300" dirty="0">
                <a:latin typeface="メイリオ" pitchFamily="50" charset="-128"/>
                <a:ea typeface="メイリオ" pitchFamily="50" charset="-128"/>
              </a:rPr>
              <a:t>2022</a:t>
            </a:r>
            <a:r>
              <a:rPr lang="ja-JP" altLang="en-US" sz="700" b="1" spc="300" dirty="0">
                <a:latin typeface="メイリオ" pitchFamily="50" charset="-128"/>
                <a:ea typeface="メイリオ" pitchFamily="50" charset="-128"/>
              </a:rPr>
              <a:t>年</a:t>
            </a:r>
            <a:r>
              <a:rPr lang="en-US" altLang="ja-JP" sz="700" b="1" spc="300" dirty="0">
                <a:latin typeface="メイリオ" pitchFamily="50" charset="-128"/>
                <a:ea typeface="メイリオ" pitchFamily="50" charset="-128"/>
              </a:rPr>
              <a:t>6</a:t>
            </a:r>
            <a:r>
              <a:rPr lang="ja-JP" altLang="en-US" sz="700" b="1" spc="300" dirty="0">
                <a:latin typeface="メイリオ" pitchFamily="50" charset="-128"/>
                <a:ea typeface="メイリオ" pitchFamily="50" charset="-128"/>
              </a:rPr>
              <a:t>月</a:t>
            </a:r>
            <a:r>
              <a:rPr lang="en-US" altLang="ja-JP" sz="700" b="1" spc="300" dirty="0">
                <a:latin typeface="メイリオ" pitchFamily="50" charset="-128"/>
                <a:ea typeface="メイリオ" pitchFamily="50" charset="-128"/>
              </a:rPr>
              <a:t>22</a:t>
            </a:r>
            <a:r>
              <a:rPr lang="ja-JP" altLang="en-US" sz="700" b="1" spc="300" dirty="0">
                <a:latin typeface="メイリオ" pitchFamily="50" charset="-128"/>
                <a:ea typeface="メイリオ" pitchFamily="50" charset="-128"/>
              </a:rPr>
              <a:t>日発表</a:t>
            </a:r>
            <a:endParaRPr lang="en-US" altLang="ja-JP" sz="700" b="1" spc="300" dirty="0">
              <a:latin typeface="メイリオ" pitchFamily="50" charset="-128"/>
              <a:ea typeface="メイリオ" pitchFamily="50" charset="-128"/>
            </a:endParaRPr>
          </a:p>
          <a:p>
            <a:pPr algn="l"/>
            <a:r>
              <a:rPr lang="ja-JP" altLang="en-US" sz="700" b="1" spc="300" dirty="0">
                <a:solidFill>
                  <a:srgbClr val="002060"/>
                </a:solidFill>
                <a:latin typeface="メイリオ" pitchFamily="50" charset="-128"/>
                <a:ea typeface="メイリオ" pitchFamily="50" charset="-128"/>
              </a:rPr>
              <a:t>■</a:t>
            </a:r>
            <a:r>
              <a:rPr lang="ja-JP" altLang="en-US" sz="700" b="1" spc="300" dirty="0">
                <a:latin typeface="メイリオ" pitchFamily="50" charset="-128"/>
                <a:ea typeface="メイリオ" pitchFamily="50" charset="-128"/>
              </a:rPr>
              <a:t>エン・ジャパン株式会社</a:t>
            </a:r>
          </a:p>
        </p:txBody>
      </p:sp>
    </p:spTree>
    <p:extLst>
      <p:ext uri="{BB962C8B-B14F-4D97-AF65-F5344CB8AC3E}">
        <p14:creationId xmlns:p14="http://schemas.microsoft.com/office/powerpoint/2010/main" val="2460003983"/>
      </p:ext>
    </p:extLst>
  </p:cSld>
  <p:clrMapOvr>
    <a:masterClrMapping/>
  </p:clrMapOvr>
</p:sld>
</file>

<file path=ppt/theme/theme1.xml><?xml version="1.0" encoding="utf-8"?>
<a:theme xmlns:a="http://schemas.openxmlformats.org/drawingml/2006/main" name="会議用">
  <a:themeElements>
    <a:clrScheme name="ユーザー定義 12">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3C5184"/>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会議用</Template>
  <TotalTime>52743</TotalTime>
  <Words>2170</Words>
  <Application>Microsoft Office PowerPoint</Application>
  <PresentationFormat>ユーザー設定</PresentationFormat>
  <Paragraphs>122</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メイリオ</vt:lpstr>
      <vt:lpstr>游明朝</vt:lpstr>
      <vt:lpstr>Arial</vt:lpstr>
      <vt:lpstr>Calibri</vt:lpstr>
      <vt:lpstr>会議用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en-japan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makoto_yamoto</dc:creator>
  <cp:lastModifiedBy>高田 つかさ</cp:lastModifiedBy>
  <cp:revision>3680</cp:revision>
  <cp:lastPrinted>2022-06-20T09:12:15Z</cp:lastPrinted>
  <dcterms:created xsi:type="dcterms:W3CDTF">2009-07-16T04:15:34Z</dcterms:created>
  <dcterms:modified xsi:type="dcterms:W3CDTF">2022-06-21T05:28:54Z</dcterms:modified>
</cp:coreProperties>
</file>