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6858000" cy="9144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94" autoAdjust="0"/>
    <p:restoredTop sz="94660"/>
  </p:normalViewPr>
  <p:slideViewPr>
    <p:cSldViewPr>
      <p:cViewPr varScale="1">
        <p:scale>
          <a:sx n="68" d="100"/>
          <a:sy n="68" d="100"/>
        </p:scale>
        <p:origin x="2237" y="67"/>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CB2B8CE7-0522-4C79-8F35-55018AA25505}"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64301E-A889-4853-9203-89940D0BB0DF}"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CB2B8CE7-0522-4C79-8F35-55018AA25505}"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64301E-A889-4853-9203-89940D0BB0DF}"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CB2B8CE7-0522-4C79-8F35-55018AA25505}"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64301E-A889-4853-9203-89940D0BB0DF}"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CB2B8CE7-0522-4C79-8F35-55018AA25505}" type="datetimeFigureOut">
              <a:rPr kumimoji="1" lang="ja-JP" altLang="en-US" smtClean="0"/>
              <a:pPr/>
              <a:t>2026/9/28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764301E-A889-4853-9203-89940D0BB0DF}"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CB2B8CE7-0522-4C79-8F35-55018AA25505}" type="datetimeFigureOut">
              <a:rPr kumimoji="1" lang="ja-JP" altLang="en-US" smtClean="0"/>
              <a:pPr/>
              <a:t>2026/9/28</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764301E-A889-4853-9203-89940D0BB0DF}"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CB2B8CE7-0522-4C79-8F35-55018AA25505}" type="datetimeFigureOut">
              <a:rPr kumimoji="1" lang="ja-JP" altLang="en-US" smtClean="0"/>
              <a:pPr/>
              <a:t>2026/9/28</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764301E-A889-4853-9203-89940D0BB0DF}"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CB2B8CE7-0522-4C79-8F35-55018AA25505}" type="datetimeFigureOut">
              <a:rPr kumimoji="1" lang="ja-JP" altLang="en-US" smtClean="0"/>
              <a:pPr/>
              <a:t>2026/9/28</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764301E-A889-4853-9203-89940D0BB0DF}"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CB2B8CE7-0522-4C79-8F35-55018AA25505}" type="datetimeFigureOut">
              <a:rPr kumimoji="1" lang="ja-JP" altLang="en-US" smtClean="0"/>
              <a:pPr/>
              <a:t>2026/9/28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764301E-A889-4853-9203-89940D0BB0DF}"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CB2B8CE7-0522-4C79-8F35-55018AA25505}" type="datetimeFigureOut">
              <a:rPr kumimoji="1" lang="ja-JP" altLang="en-US" smtClean="0"/>
              <a:pPr/>
              <a:t>2026/9/28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764301E-A889-4853-9203-89940D0BB0DF}"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CB2B8CE7-0522-4C79-8F35-55018AA25505}"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64301E-A889-4853-9203-89940D0BB0DF}"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488951"/>
            <a:ext cx="1157288" cy="10401300"/>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257175" y="488951"/>
            <a:ext cx="3357563" cy="10401300"/>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CB2B8CE7-0522-4C79-8F35-55018AA25505}" type="datetimeFigureOut">
              <a:rPr kumimoji="1" lang="ja-JP" altLang="en-US" smtClean="0"/>
              <a:pPr/>
              <a:t>2026/9/28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64301E-A889-4853-9203-89940D0BB0DF}"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B2B8CE7-0522-4C79-8F35-55018AA25505}" type="datetimeFigureOut">
              <a:rPr kumimoji="1" lang="ja-JP" altLang="en-US" smtClean="0"/>
              <a:pPr/>
              <a:t>2026/9/28</a:t>
            </a:fld>
            <a:endParaRPr kumimoji="1" lang="ja-JP" altLang="en-US"/>
          </a:p>
        </p:txBody>
      </p:sp>
      <p:sp>
        <p:nvSpPr>
          <p:cNvPr id="5" name="フッター プレースホルダ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D764301E-A889-4853-9203-89940D0BB0DF}"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hyperlink" Target="https://clubpiccafilly.jp/"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clubpiccafilly.jp/"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7096" y="5222509"/>
            <a:ext cx="2366267" cy="1578744"/>
          </a:xfrm>
          <a:prstGeom prst="rect">
            <a:avLst/>
          </a:prstGeom>
        </p:spPr>
      </p:pic>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8720" y="6948264"/>
            <a:ext cx="3404046" cy="2270473"/>
          </a:xfrm>
          <a:prstGeom prst="rect">
            <a:avLst/>
          </a:prstGeom>
        </p:spPr>
      </p:pic>
      <p:sp>
        <p:nvSpPr>
          <p:cNvPr id="4" name="正方形/長方形 3"/>
          <p:cNvSpPr/>
          <p:nvPr/>
        </p:nvSpPr>
        <p:spPr>
          <a:xfrm>
            <a:off x="0" y="0"/>
            <a:ext cx="7029400" cy="8268930"/>
          </a:xfrm>
          <a:prstGeom prst="rect">
            <a:avLst/>
          </a:prstGeom>
        </p:spPr>
        <p:txBody>
          <a:bodyPr wrap="square">
            <a:spAutoFit/>
          </a:bodyPr>
          <a:lstStyle/>
          <a:p>
            <a:pPr fontAlgn="base"/>
            <a:r>
              <a:rPr lang="ja-JP" altLang="en-US" sz="900" dirty="0"/>
              <a:t>報道関係者各位</a:t>
            </a:r>
            <a:br>
              <a:rPr lang="ja-JP" altLang="en-US" sz="900" dirty="0"/>
            </a:br>
            <a:r>
              <a:rPr lang="ja-JP" altLang="en-US" sz="900" dirty="0" smtClean="0"/>
              <a:t>プレスリリース                                                                                                                                                                                                                </a:t>
            </a:r>
            <a:r>
              <a:rPr lang="en-US" altLang="ja-JP" sz="900" dirty="0" smtClean="0"/>
              <a:t>2026</a:t>
            </a:r>
            <a:r>
              <a:rPr lang="ja-JP" altLang="en-US" sz="900" dirty="0" smtClean="0"/>
              <a:t>年</a:t>
            </a:r>
            <a:r>
              <a:rPr lang="en-US" altLang="ja-JP" sz="900" dirty="0" smtClean="0"/>
              <a:t>10</a:t>
            </a:r>
            <a:r>
              <a:rPr lang="ja-JP" altLang="en-US" sz="900" dirty="0" smtClean="0"/>
              <a:t>月</a:t>
            </a:r>
            <a:r>
              <a:rPr lang="en-US" altLang="ja-JP" sz="900" dirty="0" smtClean="0"/>
              <a:t>1 </a:t>
            </a:r>
            <a:r>
              <a:rPr lang="ja-JP" altLang="en-US" sz="900" dirty="0" smtClean="0"/>
              <a:t>日</a:t>
            </a:r>
            <a:endParaRPr lang="ja-JP" altLang="en-US" sz="900" dirty="0"/>
          </a:p>
          <a:p>
            <a:pPr fontAlgn="base"/>
            <a:r>
              <a:rPr lang="ja-JP" altLang="en-US" sz="900" dirty="0" smtClean="0"/>
              <a:t>　　　　　　　　　　　　　　　　　　　　　　　　　　　　　　　　　　　　　　　　　　　　　　　　　　　　　　　　　　　　　 　　　　</a:t>
            </a:r>
            <a:endParaRPr lang="en-US" altLang="ja-JP" sz="900" dirty="0" smtClean="0"/>
          </a:p>
          <a:p>
            <a:pPr fontAlgn="base"/>
            <a:r>
              <a:rPr lang="ja-JP" altLang="en-US" sz="900" dirty="0"/>
              <a:t>　</a:t>
            </a:r>
            <a:r>
              <a:rPr lang="ja-JP" altLang="en-US" sz="900" dirty="0" smtClean="0"/>
              <a:t>　　　　　　　　　　　　　　　　　　　　　　　　　　　　　　　　　　　　　　　　　　　　　　　　　　　　　　　　　　　　　　　</a:t>
            </a:r>
            <a:endParaRPr lang="en-US" altLang="ja-JP" sz="900" dirty="0" smtClean="0"/>
          </a:p>
          <a:p>
            <a:pPr fontAlgn="base"/>
            <a:endParaRPr lang="en-US" altLang="ja-JP" sz="900" b="1" dirty="0"/>
          </a:p>
          <a:p>
            <a:pPr fontAlgn="base"/>
            <a:r>
              <a:rPr lang="ja-JP" altLang="en-US" sz="900" b="1" dirty="0"/>
              <a:t>　</a:t>
            </a:r>
            <a:r>
              <a:rPr lang="ja-JP" altLang="en-US" sz="900" b="1" dirty="0" smtClean="0"/>
              <a:t>　　　　　　　　　　　</a:t>
            </a:r>
            <a:endParaRPr lang="en-US" altLang="ja-JP" sz="900" b="1" dirty="0" smtClean="0"/>
          </a:p>
          <a:p>
            <a:pPr fontAlgn="base"/>
            <a:r>
              <a:rPr lang="ja-JP" altLang="en-US" sz="900" b="1" dirty="0" smtClean="0"/>
              <a:t>　　　</a:t>
            </a:r>
            <a:r>
              <a:rPr lang="ja-JP" altLang="en-US" sz="1400" b="1" dirty="0" smtClean="0"/>
              <a:t>ジェンダーと共生！</a:t>
            </a:r>
            <a:r>
              <a:rPr lang="en-US" altLang="ja-JP" sz="1400" b="1" dirty="0" smtClean="0"/>
              <a:t>CROSSOVER COLLECTION</a:t>
            </a:r>
            <a:r>
              <a:rPr lang="ja-JP" altLang="en-US" sz="1400" b="1" dirty="0" smtClean="0"/>
              <a:t>＆</a:t>
            </a:r>
            <a:r>
              <a:rPr lang="en-US" altLang="ja-JP" sz="1400" b="1" dirty="0" smtClean="0"/>
              <a:t>Party</a:t>
            </a:r>
            <a:r>
              <a:rPr lang="ja-JP" altLang="en-US" sz="1400" b="1" dirty="0" smtClean="0"/>
              <a:t>　開催</a:t>
            </a:r>
            <a:r>
              <a:rPr lang="ja-JP" altLang="en-US" sz="1100" b="1" dirty="0"/>
              <a:t/>
            </a:r>
            <a:br>
              <a:rPr lang="ja-JP" altLang="en-US" sz="1100" b="1" dirty="0"/>
            </a:br>
            <a:r>
              <a:rPr lang="ja-JP" altLang="en-US" sz="1100" b="1" dirty="0"/>
              <a:t>　</a:t>
            </a:r>
            <a:r>
              <a:rPr lang="ja-JP" altLang="en-US" sz="1100" b="1" dirty="0" smtClean="0"/>
              <a:t>　　　～社会の壁と向き合う</a:t>
            </a:r>
            <a:r>
              <a:rPr lang="en-US" altLang="ja-JP" sz="1100" b="1" dirty="0" smtClean="0"/>
              <a:t>/</a:t>
            </a:r>
            <a:r>
              <a:rPr lang="ja-JP" altLang="en-US" sz="1100" b="1" dirty="0" smtClean="0"/>
              <a:t>世代✕性別✕カルチャー</a:t>
            </a:r>
            <a:r>
              <a:rPr lang="ja-JP" altLang="en-US" sz="1100" b="1" dirty="0"/>
              <a:t>～</a:t>
            </a:r>
            <a:r>
              <a:rPr lang="ja-JP" altLang="en-US" sz="1100" b="1" dirty="0" smtClean="0"/>
              <a:t>を超える“ジェンダレスモデル”ファッションショー</a:t>
            </a:r>
            <a:endParaRPr lang="en-US" altLang="ja-JP" sz="1100" b="1" dirty="0" smtClean="0"/>
          </a:p>
          <a:p>
            <a:pPr fontAlgn="base"/>
            <a:endParaRPr lang="en-US" altLang="ja-JP" sz="1100" b="1" dirty="0" smtClean="0"/>
          </a:p>
          <a:p>
            <a:pPr fontAlgn="base"/>
            <a:r>
              <a:rPr lang="ja-JP" altLang="en-US" sz="1100" b="1" dirty="0" smtClean="0"/>
              <a:t>　</a:t>
            </a:r>
            <a:r>
              <a:rPr lang="ja-JP" altLang="en-US" sz="1400" b="1" dirty="0" smtClean="0"/>
              <a:t>～多様性を語るショーでもあり、“自分らしさ”の演者とゲストたち～</a:t>
            </a:r>
            <a:endParaRPr lang="en-US" altLang="ja-JP" sz="1400" dirty="0" smtClean="0"/>
          </a:p>
          <a:p>
            <a:pPr fontAlgn="base"/>
            <a:endParaRPr lang="en-US" altLang="ja-JP" sz="900" dirty="0" smtClean="0"/>
          </a:p>
          <a:p>
            <a:pPr fontAlgn="base"/>
            <a:r>
              <a:rPr lang="ja-JP" altLang="en-US" sz="1100" dirty="0" smtClean="0">
                <a:latin typeface="BIZ UDP明朝 Medium" panose="02020500000000000000" pitchFamily="18" charset="-128"/>
                <a:ea typeface="BIZ UDP明朝 Medium" panose="02020500000000000000" pitchFamily="18" charset="-128"/>
              </a:rPr>
              <a:t>“仕事の壁”、“結婚の壁”、“美の壁”、“年齢の壁”、“国境の壁”</a:t>
            </a:r>
            <a:endParaRPr lang="en-US" altLang="ja-JP" sz="1100" dirty="0" smtClean="0">
              <a:latin typeface="BIZ UDP明朝 Medium" panose="02020500000000000000" pitchFamily="18" charset="-128"/>
              <a:ea typeface="BIZ UDP明朝 Medium" panose="02020500000000000000" pitchFamily="18" charset="-128"/>
            </a:endParaRPr>
          </a:p>
          <a:p>
            <a:pPr fontAlgn="base"/>
            <a:r>
              <a:rPr lang="ja-JP" altLang="en-US" sz="1100" dirty="0" smtClean="0">
                <a:latin typeface="BIZ UDP明朝 Medium" panose="02020500000000000000" pitchFamily="18" charset="-128"/>
                <a:ea typeface="BIZ UDP明朝 Medium" panose="02020500000000000000" pitchFamily="18" charset="-128"/>
              </a:rPr>
              <a:t>“壁”と“らしさ”をテーマに、共有する空間とビジュアルと言葉を感じてもらう一日となります。</a:t>
            </a:r>
            <a:endParaRPr lang="en-US" altLang="ja-JP" sz="1100" dirty="0" smtClean="0">
              <a:latin typeface="BIZ UDP明朝 Medium" panose="02020500000000000000" pitchFamily="18" charset="-128"/>
              <a:ea typeface="BIZ UDP明朝 Medium" panose="02020500000000000000" pitchFamily="18" charset="-128"/>
            </a:endParaRPr>
          </a:p>
          <a:p>
            <a:pPr fontAlgn="base"/>
            <a:r>
              <a:rPr lang="ja-JP" altLang="en-US" sz="900" dirty="0">
                <a:latin typeface="BIZ UDP明朝 Medium" panose="02020500000000000000" pitchFamily="18" charset="-128"/>
                <a:ea typeface="BIZ UDP明朝 Medium" panose="02020500000000000000" pitchFamily="18" charset="-128"/>
              </a:rPr>
              <a:t/>
            </a:r>
            <a:br>
              <a:rPr lang="ja-JP" altLang="en-US" sz="900" dirty="0">
                <a:latin typeface="BIZ UDP明朝 Medium" panose="02020500000000000000" pitchFamily="18" charset="-128"/>
                <a:ea typeface="BIZ UDP明朝 Medium" panose="02020500000000000000" pitchFamily="18" charset="-128"/>
              </a:rPr>
            </a:br>
            <a:r>
              <a:rPr lang="ja-JP" altLang="en-US" sz="900" dirty="0">
                <a:latin typeface="BIZ UDP明朝 Medium" panose="02020500000000000000" pitchFamily="18" charset="-128"/>
                <a:ea typeface="BIZ UDP明朝 Medium" panose="02020500000000000000" pitchFamily="18" charset="-128"/>
              </a:rPr>
              <a:t/>
            </a:r>
            <a:br>
              <a:rPr lang="ja-JP" altLang="en-US" sz="900" dirty="0">
                <a:latin typeface="BIZ UDP明朝 Medium" panose="02020500000000000000" pitchFamily="18" charset="-128"/>
                <a:ea typeface="BIZ UDP明朝 Medium" panose="02020500000000000000" pitchFamily="18" charset="-128"/>
              </a:rPr>
            </a:br>
            <a:r>
              <a:rPr lang="ja-JP" altLang="en-US" sz="900" dirty="0" smtClean="0">
                <a:latin typeface="BIZ UDP明朝 Medium" panose="02020500000000000000" pitchFamily="18" charset="-128"/>
                <a:ea typeface="BIZ UDP明朝 Medium" panose="02020500000000000000" pitchFamily="18" charset="-128"/>
              </a:rPr>
              <a:t>＜ジェンダレスと共生する社会の実現に向けて＞</a:t>
            </a:r>
            <a:r>
              <a:rPr lang="ja-JP" altLang="en-US" sz="900" dirty="0">
                <a:latin typeface="BIZ UDP明朝 Medium" panose="02020500000000000000" pitchFamily="18" charset="-128"/>
                <a:ea typeface="BIZ UDP明朝 Medium" panose="02020500000000000000" pitchFamily="18" charset="-128"/>
              </a:rPr>
              <a:t/>
            </a:r>
            <a:br>
              <a:rPr lang="ja-JP" altLang="en-US" sz="900" dirty="0">
                <a:latin typeface="BIZ UDP明朝 Medium" panose="02020500000000000000" pitchFamily="18" charset="-128"/>
                <a:ea typeface="BIZ UDP明朝 Medium" panose="02020500000000000000" pitchFamily="18" charset="-128"/>
              </a:rPr>
            </a:br>
            <a:endParaRPr lang="en-US" altLang="ja-JP" sz="900" dirty="0" smtClean="0">
              <a:latin typeface="BIZ UDP明朝 Medium" panose="02020500000000000000" pitchFamily="18" charset="-128"/>
              <a:ea typeface="BIZ UDP明朝 Medium" panose="02020500000000000000" pitchFamily="18" charset="-128"/>
            </a:endParaRPr>
          </a:p>
          <a:p>
            <a:pPr fontAlgn="base"/>
            <a:r>
              <a:rPr lang="en-US" altLang="ja-JP" sz="900" dirty="0" smtClean="0">
                <a:latin typeface="BIZ UDP明朝 Medium" panose="02020500000000000000" pitchFamily="18" charset="-128"/>
                <a:ea typeface="BIZ UDP明朝 Medium" panose="02020500000000000000" pitchFamily="18" charset="-128"/>
              </a:rPr>
              <a:t>  LGBTQ</a:t>
            </a:r>
            <a:r>
              <a:rPr lang="ja-JP" altLang="en-US" sz="900" dirty="0" smtClean="0">
                <a:latin typeface="BIZ UDP明朝 Medium" panose="02020500000000000000" pitchFamily="18" charset="-128"/>
                <a:ea typeface="BIZ UDP明朝 Medium" panose="02020500000000000000" pitchFamily="18" charset="-128"/>
              </a:rPr>
              <a:t>＋の人口推移は今は、全体の８％とも言われていて、「個」がフォーカスされ、多様性を</a:t>
            </a:r>
            <a:endParaRPr lang="en-US" altLang="ja-JP" sz="900" dirty="0" smtClean="0">
              <a:latin typeface="BIZ UDP明朝 Medium" panose="02020500000000000000" pitchFamily="18" charset="-128"/>
              <a:ea typeface="BIZ UDP明朝 Medium" panose="02020500000000000000" pitchFamily="18" charset="-128"/>
            </a:endParaRPr>
          </a:p>
          <a:p>
            <a:pPr fontAlgn="base"/>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受け入れられる環境になりつつありますが、そこには、周囲の理解を得られずに差別や偏見に</a:t>
            </a:r>
            <a:endParaRPr lang="en-US" altLang="ja-JP" sz="900" dirty="0" smtClean="0">
              <a:latin typeface="BIZ UDP明朝 Medium" panose="02020500000000000000" pitchFamily="18" charset="-128"/>
              <a:ea typeface="BIZ UDP明朝 Medium" panose="02020500000000000000" pitchFamily="18" charset="-128"/>
            </a:endParaRPr>
          </a:p>
          <a:p>
            <a:pPr fontAlgn="base"/>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直面して</a:t>
            </a:r>
            <a:r>
              <a:rPr lang="ja-JP" altLang="en-US" sz="900" dirty="0">
                <a:latin typeface="BIZ UDP明朝 Medium" panose="02020500000000000000" pitchFamily="18" charset="-128"/>
                <a:ea typeface="BIZ UDP明朝 Medium" panose="02020500000000000000" pitchFamily="18" charset="-128"/>
              </a:rPr>
              <a:t>し</a:t>
            </a:r>
            <a:r>
              <a:rPr lang="ja-JP" altLang="en-US" sz="900" dirty="0" smtClean="0">
                <a:latin typeface="BIZ UDP明朝 Medium" panose="02020500000000000000" pitchFamily="18" charset="-128"/>
                <a:ea typeface="BIZ UDP明朝 Medium" panose="02020500000000000000" pitchFamily="18" charset="-128"/>
              </a:rPr>
              <a:t>まう現状が・・・。</a:t>
            </a:r>
            <a:endParaRPr lang="en-US" altLang="ja-JP" sz="900" dirty="0" smtClean="0">
              <a:latin typeface="BIZ UDP明朝 Medium" panose="02020500000000000000" pitchFamily="18" charset="-128"/>
              <a:ea typeface="BIZ UDP明朝 Medium" panose="02020500000000000000" pitchFamily="18" charset="-128"/>
            </a:endParaRPr>
          </a:p>
          <a:p>
            <a:pPr fontAlgn="base"/>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そこで、ジェンダレスモデル達がありのままの自分の姿でランウエイアを歩いた</a:t>
            </a:r>
            <a:r>
              <a:rPr lang="ja-JP" altLang="en-US" sz="900" dirty="0">
                <a:latin typeface="BIZ UDP明朝 Medium" panose="02020500000000000000" pitchFamily="18" charset="-128"/>
                <a:ea typeface="BIZ UDP明朝 Medium" panose="02020500000000000000" pitchFamily="18" charset="-128"/>
              </a:rPr>
              <a:t>り</a:t>
            </a:r>
            <a:r>
              <a:rPr lang="ja-JP" altLang="en-US" sz="900" dirty="0" smtClean="0">
                <a:latin typeface="BIZ UDP明朝 Medium" panose="02020500000000000000" pitchFamily="18" charset="-128"/>
                <a:ea typeface="BIZ UDP明朝 Medium" panose="02020500000000000000" pitchFamily="18" charset="-128"/>
              </a:rPr>
              <a:t>、トークショー</a:t>
            </a:r>
            <a:endParaRPr lang="en-US" altLang="ja-JP" sz="900" dirty="0" smtClean="0">
              <a:latin typeface="BIZ UDP明朝 Medium" panose="02020500000000000000" pitchFamily="18" charset="-128"/>
              <a:ea typeface="BIZ UDP明朝 Medium" panose="02020500000000000000" pitchFamily="18" charset="-128"/>
            </a:endParaRPr>
          </a:p>
          <a:p>
            <a:pPr fontAlgn="base"/>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をしたり、で、お互いの尊重しキュ性する社会の実現に向けて、投げかけていきます。</a:t>
            </a:r>
            <a:endParaRPr lang="en-US" altLang="ja-JP" sz="900" dirty="0" smtClean="0">
              <a:latin typeface="BIZ UDP明朝 Medium" panose="02020500000000000000" pitchFamily="18" charset="-128"/>
              <a:ea typeface="BIZ UDP明朝 Medium" panose="02020500000000000000" pitchFamily="18" charset="-128"/>
            </a:endParaRPr>
          </a:p>
          <a:p>
            <a:pPr fontAlgn="base"/>
            <a:r>
              <a:rPr lang="ja-JP" altLang="en-US" sz="900" dirty="0" smtClean="0">
                <a:latin typeface="BIZ UDP明朝 Medium" panose="02020500000000000000" pitchFamily="18" charset="-128"/>
                <a:ea typeface="BIZ UDP明朝 Medium" panose="02020500000000000000" pitchFamily="18" charset="-128"/>
              </a:rPr>
              <a:t>　　　　　　　　　　　　日程：　令和８年１１月１日（土）　</a:t>
            </a:r>
            <a:r>
              <a:rPr lang="en-US" altLang="ja-JP" sz="900" dirty="0" smtClean="0">
                <a:latin typeface="BIZ UDP明朝 Medium" panose="02020500000000000000" pitchFamily="18" charset="-128"/>
                <a:ea typeface="BIZ UDP明朝 Medium" panose="02020500000000000000" pitchFamily="18" charset="-128"/>
              </a:rPr>
              <a:t>16:</a:t>
            </a:r>
            <a:r>
              <a:rPr lang="ja-JP" altLang="en-US" sz="900" dirty="0" smtClean="0">
                <a:latin typeface="BIZ UDP明朝 Medium" panose="02020500000000000000" pitchFamily="18" charset="-128"/>
                <a:ea typeface="BIZ UDP明朝 Medium" panose="02020500000000000000" pitchFamily="18" charset="-128"/>
              </a:rPr>
              <a:t>３</a:t>
            </a:r>
            <a:r>
              <a:rPr lang="en-US" altLang="ja-JP" sz="900" dirty="0" smtClean="0">
                <a:latin typeface="BIZ UDP明朝 Medium" panose="02020500000000000000" pitchFamily="18" charset="-128"/>
                <a:ea typeface="BIZ UDP明朝 Medium" panose="02020500000000000000" pitchFamily="18" charset="-128"/>
              </a:rPr>
              <a:t>0</a:t>
            </a:r>
            <a:r>
              <a:rPr lang="ja-JP" altLang="en-US" sz="900" dirty="0" smtClean="0">
                <a:latin typeface="BIZ UDP明朝 Medium" panose="02020500000000000000" pitchFamily="18" charset="-128"/>
                <a:ea typeface="BIZ UDP明朝 Medium" panose="02020500000000000000" pitchFamily="18" charset="-128"/>
              </a:rPr>
              <a:t>～１８</a:t>
            </a:r>
            <a:r>
              <a:rPr lang="en-US" altLang="ja-JP" sz="900" dirty="0" smtClean="0">
                <a:latin typeface="BIZ UDP明朝 Medium" panose="02020500000000000000" pitchFamily="18" charset="-128"/>
                <a:ea typeface="BIZ UDP明朝 Medium" panose="02020500000000000000" pitchFamily="18" charset="-128"/>
              </a:rPr>
              <a:t>:</a:t>
            </a:r>
            <a:r>
              <a:rPr lang="ja-JP" altLang="en-US" sz="900" dirty="0">
                <a:latin typeface="BIZ UDP明朝 Medium" panose="02020500000000000000" pitchFamily="18" charset="-128"/>
                <a:ea typeface="BIZ UDP明朝 Medium" panose="02020500000000000000" pitchFamily="18" charset="-128"/>
              </a:rPr>
              <a:t>３</a:t>
            </a:r>
            <a:r>
              <a:rPr lang="en-US" altLang="ja-JP" sz="900" dirty="0" smtClean="0">
                <a:latin typeface="BIZ UDP明朝 Medium" panose="02020500000000000000" pitchFamily="18" charset="-128"/>
                <a:ea typeface="BIZ UDP明朝 Medium" panose="02020500000000000000" pitchFamily="18" charset="-128"/>
              </a:rPr>
              <a:t>0</a:t>
            </a:r>
          </a:p>
          <a:p>
            <a:pPr lvl="0" eaLnBrk="0" fontAlgn="base" hangingPunct="0">
              <a:lnSpc>
                <a:spcPts val="1300"/>
              </a:lnSpc>
              <a:spcBef>
                <a:spcPct val="0"/>
              </a:spcBef>
              <a:spcAft>
                <a:spcPct val="0"/>
              </a:spcAft>
            </a:pPr>
            <a:r>
              <a:rPr lang="ja-JP" altLang="en-US" sz="900" dirty="0" smtClean="0">
                <a:latin typeface="BIZ UDP明朝 Medium" panose="02020500000000000000" pitchFamily="18" charset="-128"/>
                <a:ea typeface="BIZ UDP明朝 Medium" panose="02020500000000000000" pitchFamily="18" charset="-128"/>
              </a:rPr>
              <a:t>会場：　</a:t>
            </a:r>
            <a:r>
              <a:rPr lang="en-US" altLang="ja-JP" sz="900" dirty="0">
                <a:latin typeface="BIZ UDP明朝 Medium" panose="02020500000000000000" pitchFamily="18" charset="-128"/>
                <a:ea typeface="BIZ UDP明朝 Medium" panose="02020500000000000000" pitchFamily="18" charset="-128"/>
              </a:rPr>
              <a:t> PICCADILLY</a:t>
            </a:r>
            <a:r>
              <a:rPr lang="ja-JP" altLang="en-US" sz="900" dirty="0">
                <a:latin typeface="BIZ UDP明朝 Medium" panose="02020500000000000000" pitchFamily="18" charset="-128"/>
                <a:ea typeface="BIZ UDP明朝 Medium" panose="02020500000000000000" pitchFamily="18" charset="-128"/>
              </a:rPr>
              <a:t> </a:t>
            </a:r>
            <a:r>
              <a:rPr lang="en-US" altLang="ja-JP" sz="900" dirty="0">
                <a:latin typeface="BIZ UDP明朝 Medium" panose="02020500000000000000" pitchFamily="18" charset="-128"/>
                <a:ea typeface="BIZ UDP明朝 Medium" panose="02020500000000000000" pitchFamily="18" charset="-128"/>
              </a:rPr>
              <a:t>PREMIUM</a:t>
            </a:r>
            <a:r>
              <a:rPr lang="ja-JP" altLang="en-US" sz="900" dirty="0">
                <a:latin typeface="BIZ UDP明朝 Medium" panose="02020500000000000000" pitchFamily="18" charset="-128"/>
                <a:ea typeface="BIZ UDP明朝 Medium" panose="02020500000000000000" pitchFamily="18" charset="-128"/>
              </a:rPr>
              <a:t>（旧クラブ・ピカデリー</a:t>
            </a:r>
            <a:r>
              <a:rPr lang="en-US" altLang="ja-JP" sz="900" dirty="0">
                <a:latin typeface="BIZ UDP明朝 Medium" panose="02020500000000000000" pitchFamily="18" charset="-128"/>
                <a:ea typeface="BIZ UDP明朝 Medium" panose="02020500000000000000" pitchFamily="18" charset="-128"/>
              </a:rPr>
              <a:t>UMEDA OSAKA</a:t>
            </a:r>
            <a:r>
              <a:rPr lang="ja-JP" altLang="en-US" sz="900" dirty="0">
                <a:latin typeface="BIZ UDP明朝 Medium" panose="02020500000000000000" pitchFamily="18" charset="-128"/>
                <a:ea typeface="BIZ UDP明朝 Medium" panose="02020500000000000000" pitchFamily="18" charset="-128"/>
              </a:rPr>
              <a:t>）</a:t>
            </a:r>
            <a:endParaRPr lang="en-US" altLang="ja-JP" sz="900" dirty="0">
              <a:latin typeface="BIZ UDP明朝 Medium" panose="02020500000000000000" pitchFamily="18" charset="-128"/>
              <a:ea typeface="BIZ UDP明朝 Medium" panose="02020500000000000000" pitchFamily="18" charset="-128"/>
            </a:endParaRPr>
          </a:p>
          <a:p>
            <a:pPr lvl="0" eaLnBrk="0" fontAlgn="base" hangingPunct="0">
              <a:lnSpc>
                <a:spcPts val="1300"/>
              </a:lnSpc>
              <a:spcBef>
                <a:spcPct val="0"/>
              </a:spcBef>
              <a:spcAft>
                <a:spcPct val="0"/>
              </a:spcAft>
            </a:pPr>
            <a:r>
              <a:rPr lang="ja-JP" altLang="en-US" sz="900" dirty="0">
                <a:latin typeface="BIZ UDP明朝 Medium" panose="02020500000000000000" pitchFamily="18" charset="-128"/>
                <a:ea typeface="BIZ UDP明朝 Medium" panose="02020500000000000000" pitchFamily="18" charset="-128"/>
              </a:rPr>
              <a:t>　　　　　　　　　　　　大阪市北区太融寺町</a:t>
            </a:r>
            <a:r>
              <a:rPr lang="en-US" altLang="ja-JP" sz="900" dirty="0">
                <a:latin typeface="BIZ UDP明朝 Medium" panose="02020500000000000000" pitchFamily="18" charset="-128"/>
                <a:ea typeface="BIZ UDP明朝 Medium" panose="02020500000000000000" pitchFamily="18" charset="-128"/>
              </a:rPr>
              <a:t>8-17 </a:t>
            </a:r>
            <a:r>
              <a:rPr lang="ja-JP" altLang="en-US" sz="900" dirty="0">
                <a:latin typeface="BIZ UDP明朝 Medium" panose="02020500000000000000" pitchFamily="18" charset="-128"/>
                <a:ea typeface="BIZ UDP明朝 Medium" panose="02020500000000000000" pitchFamily="18" charset="-128"/>
              </a:rPr>
              <a:t>プラザ梅田８</a:t>
            </a:r>
            <a:r>
              <a:rPr lang="en-US" altLang="ja-JP" sz="900" dirty="0">
                <a:latin typeface="BIZ UDP明朝 Medium" panose="02020500000000000000" pitchFamily="18" charset="-128"/>
                <a:ea typeface="BIZ UDP明朝 Medium" panose="02020500000000000000" pitchFamily="18" charset="-128"/>
              </a:rPr>
              <a:t>F</a:t>
            </a:r>
            <a:r>
              <a:rPr lang="ja-JP" altLang="en-US" sz="900" dirty="0">
                <a:latin typeface="BIZ UDP明朝 Medium" panose="02020500000000000000" pitchFamily="18" charset="-128"/>
                <a:ea typeface="BIZ UDP明朝 Medium" panose="02020500000000000000" pitchFamily="18" charset="-128"/>
              </a:rPr>
              <a:t>　 </a:t>
            </a:r>
            <a:r>
              <a:rPr lang="en-US" altLang="ja-JP" sz="900" dirty="0">
                <a:latin typeface="BIZ UDP明朝 Medium" panose="02020500000000000000" pitchFamily="18" charset="-128"/>
                <a:ea typeface="BIZ UDP明朝 Medium" panose="02020500000000000000" pitchFamily="18" charset="-128"/>
                <a:hlinkClick r:id="rId4"/>
              </a:rPr>
              <a:t>https://</a:t>
            </a:r>
            <a:r>
              <a:rPr lang="en-US" altLang="ja-JP" sz="900" dirty="0" smtClean="0">
                <a:latin typeface="BIZ UDP明朝 Medium" panose="02020500000000000000" pitchFamily="18" charset="-128"/>
                <a:ea typeface="BIZ UDP明朝 Medium" panose="02020500000000000000" pitchFamily="18" charset="-128"/>
                <a:hlinkClick r:id="rId4"/>
              </a:rPr>
              <a:t>clubpiccafilly.jp</a:t>
            </a:r>
            <a:endParaRPr lang="en-US" altLang="ja-JP" sz="900" dirty="0" smtClean="0">
              <a:latin typeface="BIZ UDP明朝 Medium" panose="02020500000000000000" pitchFamily="18" charset="-128"/>
              <a:ea typeface="BIZ UDP明朝 Medium" panose="02020500000000000000" pitchFamily="18" charset="-128"/>
            </a:endParaRPr>
          </a:p>
          <a:p>
            <a:pPr lvl="0" eaLnBrk="0" fontAlgn="base" hangingPunct="0">
              <a:lnSpc>
                <a:spcPts val="1300"/>
              </a:lnSpc>
              <a:spcBef>
                <a:spcPct val="0"/>
              </a:spcBef>
              <a:spcAft>
                <a:spcPct val="0"/>
              </a:spcAft>
            </a:pPr>
            <a:r>
              <a:rPr lang="ja-JP" altLang="en-US" sz="900" dirty="0" smtClean="0">
                <a:latin typeface="BIZ UDP明朝 Medium" panose="02020500000000000000" pitchFamily="18" charset="-128"/>
                <a:ea typeface="BIZ UDP明朝 Medium" panose="02020500000000000000" pitchFamily="18" charset="-128"/>
              </a:rPr>
              <a:t>出演者：　ナジャ・グランディーバをはじめ、ジェンダレスモデルやアーティスト達</a:t>
            </a:r>
            <a:endParaRPr lang="en-US" altLang="ja-JP" sz="900" dirty="0" smtClean="0">
              <a:latin typeface="BIZ UDP明朝 Medium" panose="02020500000000000000" pitchFamily="18" charset="-128"/>
              <a:ea typeface="BIZ UDP明朝 Medium" panose="02020500000000000000" pitchFamily="18" charset="-128"/>
            </a:endParaRPr>
          </a:p>
          <a:p>
            <a:pPr lvl="0" eaLnBrk="0" fontAlgn="base" hangingPunct="0">
              <a:lnSpc>
                <a:spcPts val="1300"/>
              </a:lnSpc>
              <a:spcBef>
                <a:spcPct val="0"/>
              </a:spcBef>
              <a:spcAft>
                <a:spcPct val="0"/>
              </a:spcAft>
            </a:pPr>
            <a:r>
              <a:rPr lang="ja-JP" altLang="en-US" sz="900" dirty="0" smtClean="0">
                <a:latin typeface="BIZ UDP明朝 Medium" panose="02020500000000000000" pitchFamily="18" charset="-128"/>
                <a:ea typeface="BIZ UDP明朝 Medium" panose="02020500000000000000" pitchFamily="18" charset="-128"/>
              </a:rPr>
              <a:t>一般入場に関して：　ジェンダーのひとでない“ジェンダレス”に関わらず、２０才からどなたでも観覧・飲食可能です。</a:t>
            </a:r>
            <a:endParaRPr lang="en-US" altLang="ja-JP" sz="900" dirty="0" smtClean="0">
              <a:latin typeface="BIZ UDP明朝 Medium" panose="02020500000000000000" pitchFamily="18" charset="-128"/>
              <a:ea typeface="BIZ UDP明朝 Medium" panose="02020500000000000000" pitchFamily="18" charset="-128"/>
            </a:endParaRPr>
          </a:p>
          <a:p>
            <a:pPr lvl="0" eaLnBrk="0" fontAlgn="base" hangingPunct="0">
              <a:lnSpc>
                <a:spcPts val="1300"/>
              </a:lnSpc>
              <a:spcBef>
                <a:spcPct val="0"/>
              </a:spcBef>
              <a:spcAft>
                <a:spcPct val="0"/>
              </a:spcAft>
            </a:pPr>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　　　　　　　　　　　　 費用：４０００円（１ドリンク付き）</a:t>
            </a:r>
            <a:endParaRPr lang="en-US" altLang="ja-JP" sz="900" dirty="0" smtClean="0">
              <a:latin typeface="BIZ UDP明朝 Medium" panose="02020500000000000000" pitchFamily="18" charset="-128"/>
              <a:ea typeface="BIZ UDP明朝 Medium" panose="02020500000000000000" pitchFamily="18" charset="-128"/>
            </a:endParaRPr>
          </a:p>
          <a:p>
            <a:pPr lvl="0" eaLnBrk="0" fontAlgn="base" hangingPunct="0">
              <a:lnSpc>
                <a:spcPts val="1300"/>
              </a:lnSpc>
              <a:spcBef>
                <a:spcPct val="0"/>
              </a:spcBef>
              <a:spcAft>
                <a:spcPct val="0"/>
              </a:spcAft>
            </a:pPr>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　　　　　　　　　　　　　　　　＊その他の飲食費や</a:t>
            </a:r>
            <a:r>
              <a:rPr lang="en-US" altLang="ja-JP" sz="900" dirty="0" smtClean="0">
                <a:latin typeface="BIZ UDP明朝 Medium" panose="02020500000000000000" pitchFamily="18" charset="-128"/>
                <a:ea typeface="BIZ UDP明朝 Medium" panose="02020500000000000000" pitchFamily="18" charset="-128"/>
              </a:rPr>
              <a:t>VIP</a:t>
            </a:r>
            <a:r>
              <a:rPr lang="ja-JP" altLang="en-US" sz="900" dirty="0" smtClean="0">
                <a:latin typeface="BIZ UDP明朝 Medium" panose="02020500000000000000" pitchFamily="18" charset="-128"/>
                <a:ea typeface="BIZ UDP明朝 Medium" panose="02020500000000000000" pitchFamily="18" charset="-128"/>
              </a:rPr>
              <a:t>席は会場の通常の飲食代が別途必要です。</a:t>
            </a:r>
            <a:endParaRPr lang="en-US" altLang="ja-JP" sz="900" dirty="0" smtClean="0">
              <a:latin typeface="BIZ UDP明朝 Medium" panose="02020500000000000000" pitchFamily="18" charset="-128"/>
              <a:ea typeface="BIZ UDP明朝 Medium" panose="02020500000000000000" pitchFamily="18" charset="-128"/>
            </a:endParaRPr>
          </a:p>
          <a:p>
            <a:pPr fontAlgn="base">
              <a:lnSpc>
                <a:spcPts val="1300"/>
              </a:lnSpc>
            </a:pPr>
            <a:r>
              <a:rPr lang="ja-JP" altLang="en-US" sz="900" dirty="0" smtClean="0">
                <a:latin typeface="BIZ UDP明朝 Medium" panose="02020500000000000000" pitchFamily="18" charset="-128"/>
                <a:ea typeface="BIZ UDP明朝 Medium" panose="02020500000000000000" pitchFamily="18" charset="-128"/>
              </a:rPr>
              <a:t>当日スケジュール：　受付開始　</a:t>
            </a:r>
            <a:r>
              <a:rPr lang="en-US" altLang="ja-JP" sz="900" dirty="0" smtClean="0">
                <a:latin typeface="BIZ UDP明朝 Medium" panose="02020500000000000000" pitchFamily="18" charset="-128"/>
                <a:ea typeface="BIZ UDP明朝 Medium" panose="02020500000000000000" pitchFamily="18" charset="-128"/>
              </a:rPr>
              <a:t>15:30</a:t>
            </a:r>
          </a:p>
          <a:p>
            <a:pPr fontAlgn="base">
              <a:lnSpc>
                <a:spcPts val="1300"/>
              </a:lnSpc>
            </a:pPr>
            <a:r>
              <a:rPr lang="en-US" altLang="ja-JP" sz="900" dirty="0">
                <a:latin typeface="BIZ UDP明朝 Medium" panose="02020500000000000000" pitchFamily="18" charset="-128"/>
                <a:ea typeface="BIZ UDP明朝 Medium" panose="02020500000000000000" pitchFamily="18" charset="-128"/>
              </a:rPr>
              <a:t> </a:t>
            </a:r>
            <a:r>
              <a:rPr lang="en-US" altLang="ja-JP" sz="900" dirty="0" smtClean="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ショー構成　　ファッションショーをはじめ、トークショーやパフォーマンスライブなど全５ジャンル</a:t>
            </a:r>
            <a:endParaRPr lang="en-US" altLang="ja-JP" sz="900" dirty="0" smtClean="0">
              <a:latin typeface="BIZ UDP明朝 Medium" panose="02020500000000000000" pitchFamily="18" charset="-128"/>
              <a:ea typeface="BIZ UDP明朝 Medium" panose="02020500000000000000" pitchFamily="18" charset="-128"/>
            </a:endParaRPr>
          </a:p>
          <a:p>
            <a:pPr fontAlgn="base">
              <a:lnSpc>
                <a:spcPts val="1300"/>
              </a:lnSpc>
            </a:pPr>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　　　　　　　　　　　　アフターパーティ　　</a:t>
            </a:r>
            <a:r>
              <a:rPr lang="en-US" altLang="ja-JP" sz="900" dirty="0" smtClean="0">
                <a:latin typeface="BIZ UDP明朝 Medium" panose="02020500000000000000" pitchFamily="18" charset="-128"/>
                <a:ea typeface="BIZ UDP明朝 Medium" panose="02020500000000000000" pitchFamily="18" charset="-128"/>
              </a:rPr>
              <a:t>1</a:t>
            </a:r>
            <a:r>
              <a:rPr lang="ja-JP" altLang="en-US" sz="900" dirty="0" smtClean="0">
                <a:latin typeface="BIZ UDP明朝 Medium" panose="02020500000000000000" pitchFamily="18" charset="-128"/>
                <a:ea typeface="BIZ UDP明朝 Medium" panose="02020500000000000000" pitchFamily="18" charset="-128"/>
              </a:rPr>
              <a:t>９</a:t>
            </a:r>
            <a:r>
              <a:rPr lang="ja-JP" altLang="en-US" sz="900" dirty="0">
                <a:latin typeface="BIZ UDP明朝 Medium" panose="02020500000000000000" pitchFamily="18" charset="-128"/>
                <a:ea typeface="BIZ UDP明朝 Medium" panose="02020500000000000000" pitchFamily="18" charset="-128"/>
              </a:rPr>
              <a:t>：</a:t>
            </a:r>
            <a:r>
              <a:rPr lang="ja-JP" altLang="en-US" sz="900" dirty="0" smtClean="0">
                <a:latin typeface="BIZ UDP明朝 Medium" panose="02020500000000000000" pitchFamily="18" charset="-128"/>
                <a:ea typeface="BIZ UDP明朝 Medium" panose="02020500000000000000" pitchFamily="18" charset="-128"/>
              </a:rPr>
              <a:t>０</a:t>
            </a:r>
            <a:r>
              <a:rPr lang="en-US" altLang="ja-JP" sz="900" dirty="0" smtClean="0">
                <a:latin typeface="BIZ UDP明朝 Medium" panose="02020500000000000000" pitchFamily="18" charset="-128"/>
                <a:ea typeface="BIZ UDP明朝 Medium" panose="02020500000000000000" pitchFamily="18" charset="-128"/>
              </a:rPr>
              <a:t>0</a:t>
            </a:r>
            <a:r>
              <a:rPr lang="ja-JP" altLang="en-US" sz="900" dirty="0" smtClean="0">
                <a:latin typeface="BIZ UDP明朝 Medium" panose="02020500000000000000" pitchFamily="18" charset="-128"/>
                <a:ea typeface="BIZ UDP明朝 Medium" panose="02020500000000000000" pitchFamily="18" charset="-128"/>
              </a:rPr>
              <a:t>～　上記会場の地下１</a:t>
            </a:r>
            <a:r>
              <a:rPr lang="en-US" altLang="ja-JP" sz="900" dirty="0" smtClean="0">
                <a:latin typeface="BIZ UDP明朝 Medium" panose="02020500000000000000" pitchFamily="18" charset="-128"/>
                <a:ea typeface="BIZ UDP明朝 Medium" panose="02020500000000000000" pitchFamily="18" charset="-128"/>
              </a:rPr>
              <a:t>F</a:t>
            </a:r>
            <a:r>
              <a:rPr lang="ja-JP" altLang="en-US" sz="900" dirty="0" smtClean="0">
                <a:latin typeface="BIZ UDP明朝 Medium" panose="02020500000000000000" pitchFamily="18" charset="-128"/>
                <a:ea typeface="BIZ UDP明朝 Medium" panose="02020500000000000000" pitchFamily="18" charset="-128"/>
              </a:rPr>
              <a:t>で開催（詳細は下記</a:t>
            </a:r>
            <a:r>
              <a:rPr lang="en-US" altLang="ja-JP" sz="900" dirty="0" smtClean="0">
                <a:latin typeface="BIZ UDP明朝 Medium" panose="02020500000000000000" pitchFamily="18" charset="-128"/>
                <a:ea typeface="BIZ UDP明朝 Medium" panose="02020500000000000000" pitchFamily="18" charset="-128"/>
              </a:rPr>
              <a:t>QR</a:t>
            </a:r>
            <a:r>
              <a:rPr lang="ja-JP" altLang="en-US" sz="900" dirty="0" smtClean="0">
                <a:latin typeface="BIZ UDP明朝 Medium" panose="02020500000000000000" pitchFamily="18" charset="-128"/>
                <a:ea typeface="BIZ UDP明朝 Medium" panose="02020500000000000000" pitchFamily="18" charset="-128"/>
              </a:rPr>
              <a:t>コードでご覧ください）</a:t>
            </a:r>
            <a:endParaRPr lang="en-US" altLang="ja-JP" sz="900" dirty="0" smtClean="0">
              <a:latin typeface="BIZ UDP明朝 Medium" panose="02020500000000000000" pitchFamily="18" charset="-128"/>
              <a:ea typeface="BIZ UDP明朝 Medium" panose="02020500000000000000" pitchFamily="18" charset="-128"/>
            </a:endParaRPr>
          </a:p>
          <a:p>
            <a:pPr fontAlgn="base">
              <a:lnSpc>
                <a:spcPts val="1300"/>
              </a:lnSpc>
            </a:pPr>
            <a:r>
              <a:rPr lang="ja-JP" altLang="en-US" sz="900" dirty="0" smtClean="0">
                <a:latin typeface="BIZ UDP明朝 Medium" panose="02020500000000000000" pitchFamily="18" charset="-128"/>
                <a:ea typeface="BIZ UDP明朝 Medium" panose="02020500000000000000" pitchFamily="18" charset="-128"/>
              </a:rPr>
              <a:t>ご協力企業に関して：　ファッション系企業やビューティ系企業など、ブース展開もあります。</a:t>
            </a:r>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r>
              <a:rPr lang="en-US" altLang="ja-JP" sz="900" dirty="0" smtClean="0">
                <a:latin typeface="BIZ UDP明朝 Medium" panose="02020500000000000000" pitchFamily="18" charset="-128"/>
                <a:ea typeface="BIZ UDP明朝 Medium" panose="02020500000000000000" pitchFamily="18" charset="-128"/>
              </a:rPr>
              <a:t>※</a:t>
            </a:r>
            <a:r>
              <a:rPr lang="ja-JP" altLang="en-US" sz="900" dirty="0" smtClean="0">
                <a:latin typeface="BIZ UDP明朝 Medium" panose="02020500000000000000" pitchFamily="18" charset="-128"/>
                <a:ea typeface="BIZ UDP明朝 Medium" panose="02020500000000000000" pitchFamily="18" charset="-128"/>
              </a:rPr>
              <a:t>クラウドファンディング始めました。　　　こちらから→</a:t>
            </a:r>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a:latin typeface="BIZ UDP明朝 Medium" panose="02020500000000000000" pitchFamily="18" charset="-128"/>
              <a:ea typeface="BIZ UDP明朝 Medium" panose="02020500000000000000" pitchFamily="18" charset="-128"/>
            </a:endParaRPr>
          </a:p>
          <a:p>
            <a:pPr marL="228600" indent="-228600" fontAlgn="base"/>
            <a:r>
              <a:rPr lang="ja-JP" altLang="en-US" sz="900" dirty="0" smtClean="0">
                <a:latin typeface="BIZ UDP明朝 Medium" panose="02020500000000000000" pitchFamily="18" charset="-128"/>
                <a:ea typeface="BIZ UDP明朝 Medium" panose="02020500000000000000" pitchFamily="18" charset="-128"/>
              </a:rPr>
              <a:t>お問合せ先</a:t>
            </a:r>
            <a:r>
              <a:rPr lang="en-US" altLang="ja-JP" sz="900" dirty="0" smtClean="0">
                <a:latin typeface="BIZ UDP明朝 Medium" panose="02020500000000000000" pitchFamily="18" charset="-128"/>
                <a:ea typeface="BIZ UDP明朝 Medium" panose="02020500000000000000" pitchFamily="18" charset="-128"/>
              </a:rPr>
              <a:t>】</a:t>
            </a:r>
            <a:r>
              <a:rPr lang="ja-JP" altLang="en-US" sz="900" dirty="0">
                <a:latin typeface="BIZ UDP明朝 Medium" panose="02020500000000000000" pitchFamily="18" charset="-128"/>
                <a:ea typeface="BIZ UDP明朝 Medium" panose="02020500000000000000" pitchFamily="18" charset="-128"/>
              </a:rPr>
              <a:t/>
            </a:r>
            <a:br>
              <a:rPr lang="ja-JP" altLang="en-US" sz="900" dirty="0">
                <a:latin typeface="BIZ UDP明朝 Medium" panose="02020500000000000000" pitchFamily="18" charset="-128"/>
                <a:ea typeface="BIZ UDP明朝 Medium" panose="02020500000000000000" pitchFamily="18" charset="-128"/>
              </a:rPr>
            </a:br>
            <a:r>
              <a:rPr lang="en-US" altLang="ja-JP" sz="900" dirty="0" smtClean="0">
                <a:latin typeface="BIZ UDP明朝 Medium" panose="02020500000000000000" pitchFamily="18" charset="-128"/>
                <a:ea typeface="BIZ UDP明朝 Medium" panose="02020500000000000000" pitchFamily="18" charset="-128"/>
              </a:rPr>
              <a:t>XY-PROJECT</a:t>
            </a:r>
            <a:r>
              <a:rPr lang="ja-JP" altLang="en-US" sz="900" dirty="0" smtClean="0">
                <a:latin typeface="BIZ UDP明朝 Medium" panose="02020500000000000000" pitchFamily="18" charset="-128"/>
                <a:ea typeface="BIZ UDP明朝 Medium" panose="02020500000000000000" pitchFamily="18" charset="-128"/>
              </a:rPr>
              <a:t>実行委員会（主管：合同会社えん人）</a:t>
            </a:r>
            <a:r>
              <a:rPr lang="en-US" altLang="ja-JP" sz="900" dirty="0">
                <a:latin typeface="BIZ UDP明朝 Medium" panose="02020500000000000000" pitchFamily="18" charset="-128"/>
                <a:ea typeface="BIZ UDP明朝 Medium" panose="02020500000000000000" pitchFamily="18" charset="-128"/>
              </a:rPr>
              <a:t> </a:t>
            </a:r>
            <a:r>
              <a:rPr lang="en-US" altLang="ja-JP" sz="900" dirty="0" smtClean="0">
                <a:latin typeface="BIZ UDP明朝 Medium" panose="02020500000000000000" pitchFamily="18" charset="-128"/>
                <a:ea typeface="BIZ UDP明朝 Medium" panose="02020500000000000000" pitchFamily="18" charset="-128"/>
              </a:rPr>
              <a:t>    </a:t>
            </a:r>
          </a:p>
          <a:p>
            <a:pPr marL="228600" indent="-228600" fontAlgn="base"/>
            <a:r>
              <a:rPr lang="en-US" altLang="ja-JP" sz="900" dirty="0">
                <a:latin typeface="BIZ UDP明朝 Medium" panose="02020500000000000000" pitchFamily="18" charset="-128"/>
                <a:ea typeface="BIZ UDP明朝 Medium" panose="02020500000000000000" pitchFamily="18" charset="-128"/>
              </a:rPr>
              <a:t> </a:t>
            </a:r>
            <a:r>
              <a:rPr lang="en-US" altLang="ja-JP" sz="900" dirty="0" smtClean="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０８０－５３４２－６３３１　　　　</a:t>
            </a:r>
            <a:r>
              <a:rPr lang="en-US" altLang="ja-JP" sz="900" dirty="0" smtClean="0">
                <a:latin typeface="BIZ UDP明朝 Medium" panose="02020500000000000000" pitchFamily="18" charset="-128"/>
                <a:ea typeface="BIZ UDP明朝 Medium" panose="02020500000000000000" pitchFamily="18" charset="-128"/>
              </a:rPr>
              <a:t>crossovercollection.20xx@gmail.com</a:t>
            </a:r>
            <a:r>
              <a:rPr lang="ja-JP" altLang="en-US" sz="900" dirty="0" smtClean="0">
                <a:latin typeface="BIZ UDP明朝 Medium" panose="02020500000000000000" pitchFamily="18" charset="-128"/>
                <a:ea typeface="BIZ UDP明朝 Medium" panose="02020500000000000000" pitchFamily="18" charset="-128"/>
              </a:rPr>
              <a:t>　　　</a:t>
            </a:r>
            <a:r>
              <a:rPr lang="ja-JP" altLang="en-US" sz="900" dirty="0">
                <a:latin typeface="BIZ UDP明朝 Medium" panose="02020500000000000000" pitchFamily="18" charset="-128"/>
                <a:ea typeface="BIZ UDP明朝 Medium" panose="02020500000000000000" pitchFamily="18" charset="-128"/>
              </a:rPr>
              <a:t>担当</a:t>
            </a:r>
            <a:r>
              <a:rPr lang="ja-JP" altLang="en-US" sz="900" dirty="0" smtClean="0">
                <a:latin typeface="BIZ UDP明朝 Medium" panose="02020500000000000000" pitchFamily="18" charset="-128"/>
                <a:ea typeface="BIZ UDP明朝 Medium" panose="02020500000000000000" pitchFamily="18" charset="-128"/>
              </a:rPr>
              <a:t>窓口</a:t>
            </a:r>
            <a:r>
              <a:rPr lang="ja-JP" altLang="en-US" sz="900" dirty="0">
                <a:latin typeface="BIZ UDP明朝 Medium" panose="02020500000000000000" pitchFamily="18" charset="-128"/>
                <a:ea typeface="BIZ UDP明朝 Medium" panose="02020500000000000000" pitchFamily="18" charset="-128"/>
              </a:rPr>
              <a:t>：</a:t>
            </a:r>
            <a:r>
              <a:rPr lang="ja-JP" altLang="en-US" sz="900" dirty="0" smtClean="0">
                <a:latin typeface="BIZ UDP明朝 Medium" panose="02020500000000000000" pitchFamily="18" charset="-128"/>
                <a:ea typeface="BIZ UDP明朝 Medium" panose="02020500000000000000" pitchFamily="18" charset="-128"/>
              </a:rPr>
              <a:t>押田（おした）</a:t>
            </a:r>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　　　</a:t>
            </a:r>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　　　</a:t>
            </a:r>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a:solidFill>
                <a:srgbClr val="FF0000"/>
              </a:solidFill>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smtClean="0">
              <a:solidFill>
                <a:srgbClr val="FF0000"/>
              </a:solidFill>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a:solidFill>
                <a:srgbClr val="FF0000"/>
              </a:solidFill>
              <a:latin typeface="BIZ UDP明朝 Medium" panose="02020500000000000000" pitchFamily="18" charset="-128"/>
              <a:ea typeface="BIZ UDP明朝 Medium" panose="02020500000000000000" pitchFamily="18" charset="-128"/>
            </a:endParaRPr>
          </a:p>
        </p:txBody>
      </p:sp>
      <p:sp>
        <p:nvSpPr>
          <p:cNvPr id="16" name="正方形/長方形 15"/>
          <p:cNvSpPr/>
          <p:nvPr/>
        </p:nvSpPr>
        <p:spPr>
          <a:xfrm>
            <a:off x="5404409" y="1425084"/>
            <a:ext cx="1356462" cy="215444"/>
          </a:xfrm>
          <a:prstGeom prst="rect">
            <a:avLst/>
          </a:prstGeom>
        </p:spPr>
        <p:txBody>
          <a:bodyPr wrap="none">
            <a:spAutoFit/>
          </a:bodyPr>
          <a:lstStyle/>
          <a:p>
            <a:r>
              <a:rPr lang="ja-JP" altLang="en-US" sz="800" dirty="0" smtClean="0">
                <a:solidFill>
                  <a:schemeClr val="bg1"/>
                </a:solidFill>
              </a:rPr>
              <a:t>出演の数名のイメージ写真</a:t>
            </a:r>
            <a:endParaRPr lang="ja-JP" altLang="en-US" sz="800" dirty="0">
              <a:solidFill>
                <a:schemeClr val="bg1"/>
              </a:solidFill>
            </a:endParaRPr>
          </a:p>
        </p:txBody>
      </p:sp>
      <p:sp>
        <p:nvSpPr>
          <p:cNvPr id="29" name="正方形/長方形 28"/>
          <p:cNvSpPr/>
          <p:nvPr/>
        </p:nvSpPr>
        <p:spPr>
          <a:xfrm>
            <a:off x="5258493" y="3425741"/>
            <a:ext cx="998991" cy="861774"/>
          </a:xfrm>
          <a:prstGeom prst="rect">
            <a:avLst/>
          </a:prstGeom>
        </p:spPr>
        <p:txBody>
          <a:bodyPr wrap="none">
            <a:spAutoFit/>
          </a:bodyPr>
          <a:lstStyle/>
          <a:p>
            <a:pPr algn="ctr"/>
            <a:r>
              <a:rPr lang="ja-JP" altLang="en-US" sz="1000" dirty="0" smtClean="0">
                <a:solidFill>
                  <a:schemeClr val="bg1"/>
                </a:solidFill>
              </a:rPr>
              <a:t>イメージ写真</a:t>
            </a:r>
            <a:endParaRPr lang="en-US" altLang="ja-JP" sz="1000" dirty="0" smtClean="0">
              <a:solidFill>
                <a:schemeClr val="bg1"/>
              </a:solidFill>
            </a:endParaRPr>
          </a:p>
          <a:p>
            <a:pPr algn="ctr"/>
            <a:r>
              <a:rPr lang="ja-JP" altLang="en-US" sz="1000" dirty="0">
                <a:solidFill>
                  <a:schemeClr val="bg1"/>
                </a:solidFill>
              </a:rPr>
              <a:t>また</a:t>
            </a:r>
            <a:r>
              <a:rPr lang="ja-JP" altLang="en-US" sz="1000" dirty="0" smtClean="0">
                <a:solidFill>
                  <a:schemeClr val="bg1"/>
                </a:solidFill>
              </a:rPr>
              <a:t>は</a:t>
            </a:r>
            <a:endParaRPr lang="en-US" altLang="ja-JP" sz="1000" dirty="0" smtClean="0">
              <a:solidFill>
                <a:schemeClr val="bg1"/>
              </a:solidFill>
            </a:endParaRPr>
          </a:p>
          <a:p>
            <a:pPr algn="ctr"/>
            <a:r>
              <a:rPr lang="ja-JP" altLang="en-US" sz="1000" dirty="0" smtClean="0">
                <a:solidFill>
                  <a:schemeClr val="bg1"/>
                </a:solidFill>
              </a:rPr>
              <a:t>それぞれの</a:t>
            </a:r>
            <a:endParaRPr lang="en-US" altLang="ja-JP" sz="1000" dirty="0" smtClean="0">
              <a:solidFill>
                <a:schemeClr val="bg1"/>
              </a:solidFill>
            </a:endParaRPr>
          </a:p>
          <a:p>
            <a:pPr algn="ctr"/>
            <a:r>
              <a:rPr lang="ja-JP" altLang="en-US" sz="1000" dirty="0" smtClean="0">
                <a:solidFill>
                  <a:schemeClr val="bg1"/>
                </a:solidFill>
              </a:rPr>
              <a:t>出演者写真を</a:t>
            </a:r>
            <a:endParaRPr lang="en-US" altLang="ja-JP" sz="1000" dirty="0" smtClean="0">
              <a:solidFill>
                <a:schemeClr val="bg1"/>
              </a:solidFill>
            </a:endParaRPr>
          </a:p>
          <a:p>
            <a:pPr algn="ctr"/>
            <a:r>
              <a:rPr lang="ja-JP" altLang="en-US" sz="1000" dirty="0" smtClean="0">
                <a:solidFill>
                  <a:schemeClr val="bg1"/>
                </a:solidFill>
              </a:rPr>
              <a:t>イメージに明記</a:t>
            </a:r>
            <a:endParaRPr lang="ja-JP" altLang="en-US" sz="1000" dirty="0">
              <a:solidFill>
                <a:schemeClr val="bg1"/>
              </a:solidFill>
            </a:endParaRPr>
          </a:p>
        </p:txBody>
      </p:sp>
      <p:pic>
        <p:nvPicPr>
          <p:cNvPr id="3" name="図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59008" y="2527811"/>
            <a:ext cx="2098992" cy="1399328"/>
          </a:xfrm>
          <a:prstGeom prst="rect">
            <a:avLst/>
          </a:prstGeom>
        </p:spPr>
      </p:pic>
      <p:pic>
        <p:nvPicPr>
          <p:cNvPr id="5" name="図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75048" y="5227378"/>
            <a:ext cx="1044653" cy="1566979"/>
          </a:xfrm>
          <a:prstGeom prst="rect">
            <a:avLst/>
          </a:prstGeom>
        </p:spPr>
      </p:pic>
      <p:pic>
        <p:nvPicPr>
          <p:cNvPr id="8" name="図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96752" y="5227378"/>
            <a:ext cx="2376264" cy="1584176"/>
          </a:xfrm>
          <a:prstGeom prst="rect">
            <a:avLst/>
          </a:prstGeom>
        </p:spPr>
      </p:pic>
      <p:sp>
        <p:nvSpPr>
          <p:cNvPr id="6" name="正方形/長方形 5"/>
          <p:cNvSpPr/>
          <p:nvPr/>
        </p:nvSpPr>
        <p:spPr>
          <a:xfrm>
            <a:off x="4840449" y="5220072"/>
            <a:ext cx="1044653" cy="15735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5206689" y="280291"/>
            <a:ext cx="1734770" cy="246221"/>
          </a:xfrm>
          <a:prstGeom prst="rect">
            <a:avLst/>
          </a:prstGeom>
        </p:spPr>
        <p:txBody>
          <a:bodyPr wrap="none">
            <a:spAutoFit/>
          </a:bodyPr>
          <a:lstStyle/>
          <a:p>
            <a:r>
              <a:rPr lang="en-US" altLang="ja-JP" sz="1000" dirty="0">
                <a:latin typeface="BIZ UDP明朝 Medium" panose="02020500000000000000" pitchFamily="18" charset="-128"/>
                <a:ea typeface="BIZ UDP明朝 Medium" panose="02020500000000000000" pitchFamily="18" charset="-128"/>
              </a:rPr>
              <a:t>XY-PROJECT</a:t>
            </a:r>
            <a:r>
              <a:rPr lang="ja-JP" altLang="en-US" sz="1000" dirty="0">
                <a:latin typeface="BIZ UDP明朝 Medium" panose="02020500000000000000" pitchFamily="18" charset="-128"/>
                <a:ea typeface="BIZ UDP明朝 Medium" panose="02020500000000000000" pitchFamily="18" charset="-128"/>
              </a:rPr>
              <a:t>実行委員会</a:t>
            </a:r>
            <a:endParaRPr lang="ja-JP" altLang="en-US" sz="1000" dirty="0"/>
          </a:p>
        </p:txBody>
      </p:sp>
      <p:pic>
        <p:nvPicPr>
          <p:cNvPr id="10" name="図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58527" y="6811554"/>
            <a:ext cx="556173" cy="5561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7029400" cy="7160935"/>
          </a:xfrm>
          <a:prstGeom prst="rect">
            <a:avLst/>
          </a:prstGeom>
        </p:spPr>
        <p:txBody>
          <a:bodyPr wrap="square">
            <a:spAutoFit/>
          </a:bodyPr>
          <a:lstStyle/>
          <a:p>
            <a:pPr fontAlgn="base"/>
            <a:r>
              <a:rPr lang="ja-JP" altLang="en-US" sz="900" dirty="0">
                <a:latin typeface="BIZ UDP明朝 Medium" panose="02020500000000000000" pitchFamily="18" charset="-128"/>
                <a:ea typeface="BIZ UDP明朝 Medium" panose="02020500000000000000" pitchFamily="18" charset="-128"/>
              </a:rPr>
              <a:t>報道関係者各位</a:t>
            </a:r>
            <a:br>
              <a:rPr lang="ja-JP" altLang="en-US" sz="900" dirty="0">
                <a:latin typeface="BIZ UDP明朝 Medium" panose="02020500000000000000" pitchFamily="18" charset="-128"/>
                <a:ea typeface="BIZ UDP明朝 Medium" panose="02020500000000000000" pitchFamily="18" charset="-128"/>
              </a:rPr>
            </a:br>
            <a:r>
              <a:rPr lang="ja-JP" altLang="en-US" sz="900" dirty="0" smtClean="0">
                <a:latin typeface="BIZ UDP明朝 Medium" panose="02020500000000000000" pitchFamily="18" charset="-128"/>
                <a:ea typeface="BIZ UDP明朝 Medium" panose="02020500000000000000" pitchFamily="18" charset="-128"/>
              </a:rPr>
              <a:t>プレスリリース                                                                                                                                                                                                                　　　　　　　　　</a:t>
            </a:r>
            <a:endParaRPr lang="en-US" altLang="ja-JP" sz="900" dirty="0" smtClean="0">
              <a:latin typeface="BIZ UDP明朝 Medium" panose="02020500000000000000" pitchFamily="18" charset="-128"/>
              <a:ea typeface="BIZ UDP明朝 Medium" panose="02020500000000000000" pitchFamily="18" charset="-128"/>
            </a:endParaRPr>
          </a:p>
          <a:p>
            <a:pPr fontAlgn="base"/>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　　　　　　　　　　　　　　　　　　　　　　　　　　　　　　　　　　　　　　　　　　　　　　　　　　　　　　　　　　　　　　　　　　　　　　　　　　</a:t>
            </a:r>
            <a:r>
              <a:rPr lang="en-US" altLang="ja-JP" sz="900" dirty="0" smtClean="0">
                <a:latin typeface="BIZ UDP明朝 Medium" panose="02020500000000000000" pitchFamily="18" charset="-128"/>
                <a:ea typeface="BIZ UDP明朝 Medium" panose="02020500000000000000" pitchFamily="18" charset="-128"/>
              </a:rPr>
              <a:t>2026</a:t>
            </a:r>
            <a:r>
              <a:rPr lang="ja-JP" altLang="en-US" sz="900" dirty="0" smtClean="0">
                <a:latin typeface="BIZ UDP明朝 Medium" panose="02020500000000000000" pitchFamily="18" charset="-128"/>
                <a:ea typeface="BIZ UDP明朝 Medium" panose="02020500000000000000" pitchFamily="18" charset="-128"/>
              </a:rPr>
              <a:t>年</a:t>
            </a:r>
            <a:r>
              <a:rPr lang="en-US" altLang="ja-JP" sz="900" dirty="0" smtClean="0">
                <a:latin typeface="BIZ UDP明朝 Medium" panose="02020500000000000000" pitchFamily="18" charset="-128"/>
                <a:ea typeface="BIZ UDP明朝 Medium" panose="02020500000000000000" pitchFamily="18" charset="-128"/>
              </a:rPr>
              <a:t>10</a:t>
            </a:r>
            <a:r>
              <a:rPr lang="ja-JP" altLang="en-US" sz="900" dirty="0" smtClean="0">
                <a:latin typeface="BIZ UDP明朝 Medium" panose="02020500000000000000" pitchFamily="18" charset="-128"/>
                <a:ea typeface="BIZ UDP明朝 Medium" panose="02020500000000000000" pitchFamily="18" charset="-128"/>
              </a:rPr>
              <a:t>月</a:t>
            </a:r>
            <a:r>
              <a:rPr lang="en-US" altLang="ja-JP" sz="900" dirty="0" smtClean="0">
                <a:latin typeface="BIZ UDP明朝 Medium" panose="02020500000000000000" pitchFamily="18" charset="-128"/>
                <a:ea typeface="BIZ UDP明朝 Medium" panose="02020500000000000000" pitchFamily="18" charset="-128"/>
              </a:rPr>
              <a:t>1 </a:t>
            </a:r>
            <a:r>
              <a:rPr lang="ja-JP" altLang="en-US" sz="900" dirty="0" smtClean="0">
                <a:latin typeface="BIZ UDP明朝 Medium" panose="02020500000000000000" pitchFamily="18" charset="-128"/>
                <a:ea typeface="BIZ UDP明朝 Medium" panose="02020500000000000000" pitchFamily="18" charset="-128"/>
              </a:rPr>
              <a:t>日</a:t>
            </a:r>
            <a:endParaRPr lang="en-US" altLang="ja-JP" sz="900" dirty="0" smtClean="0">
              <a:latin typeface="BIZ UDP明朝 Medium" panose="02020500000000000000" pitchFamily="18" charset="-128"/>
              <a:ea typeface="BIZ UDP明朝 Medium" panose="02020500000000000000" pitchFamily="18" charset="-128"/>
            </a:endParaRPr>
          </a:p>
          <a:p>
            <a:pPr fontAlgn="base"/>
            <a:endParaRPr lang="en-US" altLang="ja-JP" sz="900" dirty="0">
              <a:latin typeface="BIZ UDP明朝 Medium" panose="02020500000000000000" pitchFamily="18" charset="-128"/>
              <a:ea typeface="BIZ UDP明朝 Medium" panose="02020500000000000000" pitchFamily="18" charset="-128"/>
            </a:endParaRPr>
          </a:p>
          <a:p>
            <a:pPr fontAlgn="base"/>
            <a:r>
              <a:rPr lang="ja-JP" altLang="en-US" sz="900" dirty="0" smtClean="0">
                <a:latin typeface="BIZ UDP明朝 Medium" panose="02020500000000000000" pitchFamily="18" charset="-128"/>
                <a:ea typeface="BIZ UDP明朝 Medium" panose="02020500000000000000" pitchFamily="18" charset="-128"/>
              </a:rPr>
              <a:t>　　　　　　　　　　　　　　　　　　　　　　　　　　　　　　　　　　　　　　　　　　　　　　　　　　　　　　　　　　　　　　　　　　　　　　</a:t>
            </a:r>
            <a:r>
              <a:rPr lang="en-US" altLang="ja-JP" sz="900" dirty="0" smtClean="0">
                <a:latin typeface="BIZ UDP明朝 Medium" panose="02020500000000000000" pitchFamily="18" charset="-128"/>
                <a:ea typeface="BIZ UDP明朝 Medium" panose="02020500000000000000" pitchFamily="18" charset="-128"/>
              </a:rPr>
              <a:t>XY-PROJECT</a:t>
            </a:r>
            <a:r>
              <a:rPr lang="ja-JP" altLang="en-US" sz="900" dirty="0" smtClean="0">
                <a:latin typeface="BIZ UDP明朝 Medium" panose="02020500000000000000" pitchFamily="18" charset="-128"/>
                <a:ea typeface="BIZ UDP明朝 Medium" panose="02020500000000000000" pitchFamily="18" charset="-128"/>
              </a:rPr>
              <a:t>実行委員会</a:t>
            </a:r>
            <a:endParaRPr lang="ja-JP" altLang="en-US" sz="900" dirty="0">
              <a:latin typeface="BIZ UDP明朝 Medium" panose="02020500000000000000" pitchFamily="18" charset="-128"/>
              <a:ea typeface="BIZ UDP明朝 Medium" panose="02020500000000000000" pitchFamily="18" charset="-128"/>
            </a:endParaRPr>
          </a:p>
          <a:p>
            <a:pPr fontAlgn="base"/>
            <a:r>
              <a:rPr lang="ja-JP" altLang="en-US" sz="900" dirty="0" smtClean="0">
                <a:latin typeface="BIZ UDP明朝 Medium" panose="02020500000000000000" pitchFamily="18" charset="-128"/>
                <a:ea typeface="BIZ UDP明朝 Medium" panose="02020500000000000000" pitchFamily="18" charset="-128"/>
              </a:rPr>
              <a:t>　　　　　　　　　　　　　　　　　　　　　　　　　　　　　　　　　　　　　　　　　　　　　　　　　　　　　　　　　　　　　 　　　　</a:t>
            </a:r>
            <a:endParaRPr lang="en-US" altLang="ja-JP" sz="900" dirty="0" smtClean="0">
              <a:latin typeface="BIZ UDP明朝 Medium" panose="02020500000000000000" pitchFamily="18" charset="-128"/>
              <a:ea typeface="BIZ UDP明朝 Medium" panose="02020500000000000000" pitchFamily="18" charset="-128"/>
            </a:endParaRPr>
          </a:p>
          <a:p>
            <a:pPr fontAlgn="base"/>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　　　　　　　　　　　　　　　　　　　　　　　　　　　　　　　　　　　　　　　　　　　　　　　　　　　　　　　　　　　　　　　</a:t>
            </a:r>
            <a:endParaRPr lang="en-US" altLang="ja-JP" sz="900" dirty="0" smtClean="0">
              <a:latin typeface="BIZ UDP明朝 Medium" panose="02020500000000000000" pitchFamily="18" charset="-128"/>
              <a:ea typeface="BIZ UDP明朝 Medium" panose="02020500000000000000" pitchFamily="18" charset="-128"/>
            </a:endParaRPr>
          </a:p>
          <a:p>
            <a:pPr fontAlgn="base"/>
            <a:endParaRPr lang="en-US" altLang="ja-JP" sz="900" b="1" dirty="0">
              <a:latin typeface="BIZ UDP明朝 Medium" panose="02020500000000000000" pitchFamily="18" charset="-128"/>
              <a:ea typeface="BIZ UDP明朝 Medium" panose="02020500000000000000" pitchFamily="18" charset="-128"/>
            </a:endParaRPr>
          </a:p>
          <a:p>
            <a:pPr fontAlgn="base"/>
            <a:r>
              <a:rPr lang="ja-JP" altLang="en-US" sz="900" b="1" dirty="0">
                <a:latin typeface="BIZ UDP明朝 Medium" panose="02020500000000000000" pitchFamily="18" charset="-128"/>
                <a:ea typeface="BIZ UDP明朝 Medium" panose="02020500000000000000" pitchFamily="18" charset="-128"/>
              </a:rPr>
              <a:t>　</a:t>
            </a:r>
            <a:r>
              <a:rPr lang="ja-JP" altLang="en-US" sz="900" b="1" dirty="0" smtClean="0">
                <a:latin typeface="BIZ UDP明朝 Medium" panose="02020500000000000000" pitchFamily="18" charset="-128"/>
                <a:ea typeface="BIZ UDP明朝 Medium" panose="02020500000000000000" pitchFamily="18" charset="-128"/>
              </a:rPr>
              <a:t>　　　　　　　　　　　</a:t>
            </a:r>
            <a:endParaRPr lang="en-US" altLang="ja-JP" sz="900" b="1" dirty="0" smtClean="0">
              <a:latin typeface="BIZ UDP明朝 Medium" panose="02020500000000000000" pitchFamily="18" charset="-128"/>
              <a:ea typeface="BIZ UDP明朝 Medium" panose="02020500000000000000" pitchFamily="18" charset="-128"/>
            </a:endParaRPr>
          </a:p>
          <a:p>
            <a:pPr fontAlgn="base"/>
            <a:r>
              <a:rPr lang="ja-JP" altLang="en-US" sz="900" b="1" dirty="0" smtClean="0">
                <a:latin typeface="BIZ UDP明朝 Medium" panose="02020500000000000000" pitchFamily="18" charset="-128"/>
                <a:ea typeface="BIZ UDP明朝 Medium" panose="02020500000000000000" pitchFamily="18" charset="-128"/>
              </a:rPr>
              <a:t>　　　</a:t>
            </a:r>
            <a:r>
              <a:rPr lang="ja-JP" altLang="en-US" sz="1400" b="1" dirty="0" smtClean="0">
                <a:latin typeface="BIZ UDP明朝 Medium" panose="02020500000000000000" pitchFamily="18" charset="-128"/>
                <a:ea typeface="BIZ UDP明朝 Medium" panose="02020500000000000000" pitchFamily="18" charset="-128"/>
              </a:rPr>
              <a:t>ジェンダーと共生！</a:t>
            </a:r>
            <a:r>
              <a:rPr lang="en-US" altLang="ja-JP" sz="1400" b="1" dirty="0" smtClean="0">
                <a:latin typeface="BIZ UDP明朝 Medium" panose="02020500000000000000" pitchFamily="18" charset="-128"/>
                <a:ea typeface="BIZ UDP明朝 Medium" panose="02020500000000000000" pitchFamily="18" charset="-128"/>
              </a:rPr>
              <a:t>CROSSOVER COLLECTION</a:t>
            </a:r>
            <a:r>
              <a:rPr lang="ja-JP" altLang="en-US" sz="1400" b="1" dirty="0" smtClean="0">
                <a:latin typeface="BIZ UDP明朝 Medium" panose="02020500000000000000" pitchFamily="18" charset="-128"/>
                <a:ea typeface="BIZ UDP明朝 Medium" panose="02020500000000000000" pitchFamily="18" charset="-128"/>
              </a:rPr>
              <a:t>＆</a:t>
            </a:r>
            <a:r>
              <a:rPr lang="en-US" altLang="ja-JP" sz="1400" b="1" dirty="0" smtClean="0">
                <a:latin typeface="BIZ UDP明朝 Medium" panose="02020500000000000000" pitchFamily="18" charset="-128"/>
                <a:ea typeface="BIZ UDP明朝 Medium" panose="02020500000000000000" pitchFamily="18" charset="-128"/>
              </a:rPr>
              <a:t>Party</a:t>
            </a:r>
            <a:r>
              <a:rPr lang="ja-JP" altLang="en-US" sz="1400" b="1" dirty="0" smtClean="0">
                <a:latin typeface="BIZ UDP明朝 Medium" panose="02020500000000000000" pitchFamily="18" charset="-128"/>
                <a:ea typeface="BIZ UDP明朝 Medium" panose="02020500000000000000" pitchFamily="18" charset="-128"/>
              </a:rPr>
              <a:t>　開催</a:t>
            </a:r>
            <a:r>
              <a:rPr lang="ja-JP" altLang="en-US" sz="1100" b="1" dirty="0">
                <a:latin typeface="BIZ UDP明朝 Medium" panose="02020500000000000000" pitchFamily="18" charset="-128"/>
                <a:ea typeface="BIZ UDP明朝 Medium" panose="02020500000000000000" pitchFamily="18" charset="-128"/>
              </a:rPr>
              <a:t/>
            </a:r>
            <a:br>
              <a:rPr lang="ja-JP" altLang="en-US" sz="1100" b="1" dirty="0">
                <a:latin typeface="BIZ UDP明朝 Medium" panose="02020500000000000000" pitchFamily="18" charset="-128"/>
                <a:ea typeface="BIZ UDP明朝 Medium" panose="02020500000000000000" pitchFamily="18" charset="-128"/>
              </a:rPr>
            </a:br>
            <a:r>
              <a:rPr lang="ja-JP" altLang="en-US" sz="1100" b="1" dirty="0">
                <a:latin typeface="BIZ UDP明朝 Medium" panose="02020500000000000000" pitchFamily="18" charset="-128"/>
                <a:ea typeface="BIZ UDP明朝 Medium" panose="02020500000000000000" pitchFamily="18" charset="-128"/>
              </a:rPr>
              <a:t>　</a:t>
            </a:r>
            <a:r>
              <a:rPr lang="ja-JP" altLang="en-US" sz="1100" b="1" dirty="0" smtClean="0">
                <a:latin typeface="BIZ UDP明朝 Medium" panose="02020500000000000000" pitchFamily="18" charset="-128"/>
                <a:ea typeface="BIZ UDP明朝 Medium" panose="02020500000000000000" pitchFamily="18" charset="-128"/>
              </a:rPr>
              <a:t>　　　～社会の壁と向き合う</a:t>
            </a:r>
            <a:r>
              <a:rPr lang="en-US" altLang="ja-JP" sz="1100" b="1" dirty="0" smtClean="0">
                <a:latin typeface="BIZ UDP明朝 Medium" panose="02020500000000000000" pitchFamily="18" charset="-128"/>
                <a:ea typeface="BIZ UDP明朝 Medium" panose="02020500000000000000" pitchFamily="18" charset="-128"/>
              </a:rPr>
              <a:t>/</a:t>
            </a:r>
            <a:r>
              <a:rPr lang="ja-JP" altLang="en-US" sz="1100" b="1" dirty="0" smtClean="0">
                <a:latin typeface="BIZ UDP明朝 Medium" panose="02020500000000000000" pitchFamily="18" charset="-128"/>
                <a:ea typeface="BIZ UDP明朝 Medium" panose="02020500000000000000" pitchFamily="18" charset="-128"/>
              </a:rPr>
              <a:t>世代✕性別✕カルチャー</a:t>
            </a:r>
            <a:r>
              <a:rPr lang="ja-JP" altLang="en-US" sz="1100" b="1" dirty="0">
                <a:latin typeface="BIZ UDP明朝 Medium" panose="02020500000000000000" pitchFamily="18" charset="-128"/>
                <a:ea typeface="BIZ UDP明朝 Medium" panose="02020500000000000000" pitchFamily="18" charset="-128"/>
              </a:rPr>
              <a:t>～</a:t>
            </a:r>
            <a:r>
              <a:rPr lang="ja-JP" altLang="en-US" sz="1100" b="1" dirty="0" smtClean="0">
                <a:latin typeface="BIZ UDP明朝 Medium" panose="02020500000000000000" pitchFamily="18" charset="-128"/>
                <a:ea typeface="BIZ UDP明朝 Medium" panose="02020500000000000000" pitchFamily="18" charset="-128"/>
              </a:rPr>
              <a:t>を超える“ジェンダレスモデル”ファッションショー</a:t>
            </a:r>
            <a:endParaRPr lang="en-US" altLang="ja-JP" sz="1100" b="1" dirty="0" smtClean="0">
              <a:latin typeface="BIZ UDP明朝 Medium" panose="02020500000000000000" pitchFamily="18" charset="-128"/>
              <a:ea typeface="BIZ UDP明朝 Medium" panose="02020500000000000000" pitchFamily="18" charset="-128"/>
            </a:endParaRPr>
          </a:p>
          <a:p>
            <a:pPr fontAlgn="base"/>
            <a:endParaRPr lang="en-US" altLang="ja-JP" sz="1100" b="1" dirty="0" smtClean="0">
              <a:latin typeface="BIZ UDP明朝 Medium" panose="02020500000000000000" pitchFamily="18" charset="-128"/>
              <a:ea typeface="BIZ UDP明朝 Medium" panose="02020500000000000000" pitchFamily="18" charset="-128"/>
            </a:endParaRPr>
          </a:p>
          <a:p>
            <a:pPr fontAlgn="base"/>
            <a:r>
              <a:rPr lang="ja-JP" altLang="en-US" sz="1100" b="1" dirty="0" smtClean="0">
                <a:latin typeface="BIZ UDP明朝 Medium" panose="02020500000000000000" pitchFamily="18" charset="-128"/>
                <a:ea typeface="BIZ UDP明朝 Medium" panose="02020500000000000000" pitchFamily="18" charset="-128"/>
              </a:rPr>
              <a:t>　</a:t>
            </a:r>
            <a:r>
              <a:rPr lang="ja-JP" altLang="en-US" sz="1400" b="1" dirty="0" smtClean="0">
                <a:latin typeface="BIZ UDP明朝 Medium" panose="02020500000000000000" pitchFamily="18" charset="-128"/>
                <a:ea typeface="BIZ UDP明朝 Medium" panose="02020500000000000000" pitchFamily="18" charset="-128"/>
              </a:rPr>
              <a:t>～多様性を語るショーでもあり、“自分らしさ”の演者とゲストたち～</a:t>
            </a:r>
            <a:endParaRPr lang="en-US" altLang="ja-JP" sz="1400" dirty="0" smtClean="0">
              <a:latin typeface="BIZ UDP明朝 Medium" panose="02020500000000000000" pitchFamily="18" charset="-128"/>
              <a:ea typeface="BIZ UDP明朝 Medium" panose="02020500000000000000" pitchFamily="18" charset="-128"/>
            </a:endParaRPr>
          </a:p>
          <a:p>
            <a:pPr fontAlgn="base"/>
            <a:endParaRPr lang="en-US" altLang="ja-JP" sz="900" dirty="0" smtClean="0">
              <a:latin typeface="BIZ UDP明朝 Medium" panose="02020500000000000000" pitchFamily="18" charset="-128"/>
              <a:ea typeface="BIZ UDP明朝 Medium" panose="02020500000000000000" pitchFamily="18" charset="-128"/>
            </a:endParaRPr>
          </a:p>
          <a:p>
            <a:pPr fontAlgn="base"/>
            <a:r>
              <a:rPr lang="ja-JP" altLang="en-US" sz="1100" dirty="0" smtClean="0">
                <a:latin typeface="BIZ UDP明朝 Medium" panose="02020500000000000000" pitchFamily="18" charset="-128"/>
                <a:ea typeface="BIZ UDP明朝 Medium" panose="02020500000000000000" pitchFamily="18" charset="-128"/>
              </a:rPr>
              <a:t>“仕事の壁”、“結婚の壁”、“美の壁”、“年齢の壁”、“国境の壁”</a:t>
            </a:r>
            <a:endParaRPr lang="en-US" altLang="ja-JP" sz="1100" dirty="0" smtClean="0">
              <a:latin typeface="BIZ UDP明朝 Medium" panose="02020500000000000000" pitchFamily="18" charset="-128"/>
              <a:ea typeface="BIZ UDP明朝 Medium" panose="02020500000000000000" pitchFamily="18" charset="-128"/>
            </a:endParaRPr>
          </a:p>
          <a:p>
            <a:pPr fontAlgn="base"/>
            <a:r>
              <a:rPr lang="ja-JP" altLang="en-US" sz="1100" dirty="0" smtClean="0">
                <a:latin typeface="BIZ UDP明朝 Medium" panose="02020500000000000000" pitchFamily="18" charset="-128"/>
                <a:ea typeface="BIZ UDP明朝 Medium" panose="02020500000000000000" pitchFamily="18" charset="-128"/>
              </a:rPr>
              <a:t>“壁”と“らしさ”をテーマに、共有する空間とビジュアルと言葉を感じてもらう一日となります。</a:t>
            </a:r>
            <a:endParaRPr lang="en-US" altLang="ja-JP" sz="1100" dirty="0" smtClean="0">
              <a:latin typeface="BIZ UDP明朝 Medium" panose="02020500000000000000" pitchFamily="18" charset="-128"/>
              <a:ea typeface="BIZ UDP明朝 Medium" panose="02020500000000000000" pitchFamily="18" charset="-128"/>
            </a:endParaRPr>
          </a:p>
          <a:p>
            <a:pPr fontAlgn="base"/>
            <a:r>
              <a:rPr lang="ja-JP" altLang="en-US" sz="900" dirty="0">
                <a:latin typeface="BIZ UDP明朝 Medium" panose="02020500000000000000" pitchFamily="18" charset="-128"/>
                <a:ea typeface="BIZ UDP明朝 Medium" panose="02020500000000000000" pitchFamily="18" charset="-128"/>
              </a:rPr>
              <a:t/>
            </a:r>
            <a:br>
              <a:rPr lang="ja-JP" altLang="en-US" sz="900" dirty="0">
                <a:latin typeface="BIZ UDP明朝 Medium" panose="02020500000000000000" pitchFamily="18" charset="-128"/>
                <a:ea typeface="BIZ UDP明朝 Medium" panose="02020500000000000000" pitchFamily="18" charset="-128"/>
              </a:rPr>
            </a:br>
            <a:r>
              <a:rPr lang="ja-JP" altLang="en-US" sz="900" dirty="0">
                <a:latin typeface="BIZ UDP明朝 Medium" panose="02020500000000000000" pitchFamily="18" charset="-128"/>
                <a:ea typeface="BIZ UDP明朝 Medium" panose="02020500000000000000" pitchFamily="18" charset="-128"/>
              </a:rPr>
              <a:t/>
            </a:r>
            <a:br>
              <a:rPr lang="ja-JP" altLang="en-US" sz="900" dirty="0">
                <a:latin typeface="BIZ UDP明朝 Medium" panose="02020500000000000000" pitchFamily="18" charset="-128"/>
                <a:ea typeface="BIZ UDP明朝 Medium" panose="02020500000000000000" pitchFamily="18" charset="-128"/>
              </a:rPr>
            </a:br>
            <a:r>
              <a:rPr lang="ja-JP" altLang="en-US" sz="900" dirty="0" smtClean="0">
                <a:latin typeface="BIZ UDP明朝 Medium" panose="02020500000000000000" pitchFamily="18" charset="-128"/>
                <a:ea typeface="BIZ UDP明朝 Medium" panose="02020500000000000000" pitchFamily="18" charset="-128"/>
              </a:rPr>
              <a:t>＜ジェンダレスと共生する社会の実現に向けて＞</a:t>
            </a:r>
            <a:r>
              <a:rPr lang="ja-JP" altLang="en-US" sz="900" dirty="0">
                <a:latin typeface="BIZ UDP明朝 Medium" panose="02020500000000000000" pitchFamily="18" charset="-128"/>
                <a:ea typeface="BIZ UDP明朝 Medium" panose="02020500000000000000" pitchFamily="18" charset="-128"/>
              </a:rPr>
              <a:t/>
            </a:r>
            <a:br>
              <a:rPr lang="ja-JP" altLang="en-US" sz="900" dirty="0">
                <a:latin typeface="BIZ UDP明朝 Medium" panose="02020500000000000000" pitchFamily="18" charset="-128"/>
                <a:ea typeface="BIZ UDP明朝 Medium" panose="02020500000000000000" pitchFamily="18" charset="-128"/>
              </a:rPr>
            </a:br>
            <a:endParaRPr lang="en-US" altLang="ja-JP" sz="900" dirty="0" smtClean="0">
              <a:latin typeface="BIZ UDP明朝 Medium" panose="02020500000000000000" pitchFamily="18" charset="-128"/>
              <a:ea typeface="BIZ UDP明朝 Medium" panose="02020500000000000000" pitchFamily="18" charset="-128"/>
            </a:endParaRPr>
          </a:p>
          <a:p>
            <a:pPr fontAlgn="base"/>
            <a:r>
              <a:rPr lang="en-US" altLang="ja-JP" sz="900" dirty="0" smtClean="0">
                <a:latin typeface="BIZ UDP明朝 Medium" panose="02020500000000000000" pitchFamily="18" charset="-128"/>
                <a:ea typeface="BIZ UDP明朝 Medium" panose="02020500000000000000" pitchFamily="18" charset="-128"/>
              </a:rPr>
              <a:t>  LGBTQ</a:t>
            </a:r>
            <a:r>
              <a:rPr lang="ja-JP" altLang="en-US" sz="900" dirty="0" smtClean="0">
                <a:latin typeface="BIZ UDP明朝 Medium" panose="02020500000000000000" pitchFamily="18" charset="-128"/>
                <a:ea typeface="BIZ UDP明朝 Medium" panose="02020500000000000000" pitchFamily="18" charset="-128"/>
              </a:rPr>
              <a:t>＋の人口推移は今は、全体の８％とも言われていて、「個」がフォーカスされ、多様性を</a:t>
            </a:r>
            <a:endParaRPr lang="en-US" altLang="ja-JP" sz="900" dirty="0" smtClean="0">
              <a:latin typeface="BIZ UDP明朝 Medium" panose="02020500000000000000" pitchFamily="18" charset="-128"/>
              <a:ea typeface="BIZ UDP明朝 Medium" panose="02020500000000000000" pitchFamily="18" charset="-128"/>
            </a:endParaRPr>
          </a:p>
          <a:p>
            <a:pPr fontAlgn="base"/>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受け入れられる環境になりつつありますが、そこには、周囲の理解を得られずに差別や偏見に</a:t>
            </a:r>
            <a:endParaRPr lang="en-US" altLang="ja-JP" sz="900" dirty="0" smtClean="0">
              <a:latin typeface="BIZ UDP明朝 Medium" panose="02020500000000000000" pitchFamily="18" charset="-128"/>
              <a:ea typeface="BIZ UDP明朝 Medium" panose="02020500000000000000" pitchFamily="18" charset="-128"/>
            </a:endParaRPr>
          </a:p>
          <a:p>
            <a:pPr fontAlgn="base"/>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直面して</a:t>
            </a:r>
            <a:r>
              <a:rPr lang="ja-JP" altLang="en-US" sz="900" dirty="0">
                <a:latin typeface="BIZ UDP明朝 Medium" panose="02020500000000000000" pitchFamily="18" charset="-128"/>
                <a:ea typeface="BIZ UDP明朝 Medium" panose="02020500000000000000" pitchFamily="18" charset="-128"/>
              </a:rPr>
              <a:t>し</a:t>
            </a:r>
            <a:r>
              <a:rPr lang="ja-JP" altLang="en-US" sz="900" dirty="0" smtClean="0">
                <a:latin typeface="BIZ UDP明朝 Medium" panose="02020500000000000000" pitchFamily="18" charset="-128"/>
                <a:ea typeface="BIZ UDP明朝 Medium" panose="02020500000000000000" pitchFamily="18" charset="-128"/>
              </a:rPr>
              <a:t>まう現状が・・・。</a:t>
            </a:r>
            <a:endParaRPr lang="en-US" altLang="ja-JP" sz="900" dirty="0" smtClean="0">
              <a:latin typeface="BIZ UDP明朝 Medium" panose="02020500000000000000" pitchFamily="18" charset="-128"/>
              <a:ea typeface="BIZ UDP明朝 Medium" panose="02020500000000000000" pitchFamily="18" charset="-128"/>
            </a:endParaRPr>
          </a:p>
          <a:p>
            <a:pPr fontAlgn="base"/>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そこで、ジェンダレスモデル達がありのままの自分の姿でランウエイアを歩いた</a:t>
            </a:r>
            <a:r>
              <a:rPr lang="ja-JP" altLang="en-US" sz="900" dirty="0">
                <a:latin typeface="BIZ UDP明朝 Medium" panose="02020500000000000000" pitchFamily="18" charset="-128"/>
                <a:ea typeface="BIZ UDP明朝 Medium" panose="02020500000000000000" pitchFamily="18" charset="-128"/>
              </a:rPr>
              <a:t>り</a:t>
            </a:r>
            <a:r>
              <a:rPr lang="ja-JP" altLang="en-US" sz="900" dirty="0" smtClean="0">
                <a:latin typeface="BIZ UDP明朝 Medium" panose="02020500000000000000" pitchFamily="18" charset="-128"/>
                <a:ea typeface="BIZ UDP明朝 Medium" panose="02020500000000000000" pitchFamily="18" charset="-128"/>
              </a:rPr>
              <a:t>、トークショー</a:t>
            </a:r>
            <a:endParaRPr lang="en-US" altLang="ja-JP" sz="900" dirty="0" smtClean="0">
              <a:latin typeface="BIZ UDP明朝 Medium" panose="02020500000000000000" pitchFamily="18" charset="-128"/>
              <a:ea typeface="BIZ UDP明朝 Medium" panose="02020500000000000000" pitchFamily="18" charset="-128"/>
            </a:endParaRPr>
          </a:p>
          <a:p>
            <a:pPr fontAlgn="base"/>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をしたり、で、お互いの尊重しキュ性する社会の実現に向けて、投げかけていきます。</a:t>
            </a:r>
            <a:endParaRPr lang="en-US" altLang="ja-JP" sz="900" dirty="0" smtClean="0">
              <a:latin typeface="BIZ UDP明朝 Medium" panose="02020500000000000000" pitchFamily="18" charset="-128"/>
              <a:ea typeface="BIZ UDP明朝 Medium" panose="02020500000000000000" pitchFamily="18" charset="-128"/>
            </a:endParaRPr>
          </a:p>
          <a:p>
            <a:pPr fontAlgn="base"/>
            <a:r>
              <a:rPr lang="ja-JP" altLang="en-US" sz="900" dirty="0" smtClean="0">
                <a:latin typeface="BIZ UDP明朝 Medium" panose="02020500000000000000" pitchFamily="18" charset="-128"/>
                <a:ea typeface="BIZ UDP明朝 Medium" panose="02020500000000000000" pitchFamily="18" charset="-128"/>
              </a:rPr>
              <a:t>　　　　　　　　　　　　日程：　令和８年１１月１日（土）　</a:t>
            </a:r>
            <a:r>
              <a:rPr lang="en-US" altLang="ja-JP" sz="900" dirty="0" smtClean="0">
                <a:latin typeface="BIZ UDP明朝 Medium" panose="02020500000000000000" pitchFamily="18" charset="-128"/>
                <a:ea typeface="BIZ UDP明朝 Medium" panose="02020500000000000000" pitchFamily="18" charset="-128"/>
              </a:rPr>
              <a:t>16:</a:t>
            </a:r>
            <a:r>
              <a:rPr lang="ja-JP" altLang="en-US" sz="900" dirty="0" smtClean="0">
                <a:latin typeface="BIZ UDP明朝 Medium" panose="02020500000000000000" pitchFamily="18" charset="-128"/>
                <a:ea typeface="BIZ UDP明朝 Medium" panose="02020500000000000000" pitchFamily="18" charset="-128"/>
              </a:rPr>
              <a:t>３</a:t>
            </a:r>
            <a:r>
              <a:rPr lang="en-US" altLang="ja-JP" sz="900" dirty="0" smtClean="0">
                <a:latin typeface="BIZ UDP明朝 Medium" panose="02020500000000000000" pitchFamily="18" charset="-128"/>
                <a:ea typeface="BIZ UDP明朝 Medium" panose="02020500000000000000" pitchFamily="18" charset="-128"/>
              </a:rPr>
              <a:t>0</a:t>
            </a:r>
            <a:r>
              <a:rPr lang="ja-JP" altLang="en-US" sz="900" dirty="0" smtClean="0">
                <a:latin typeface="BIZ UDP明朝 Medium" panose="02020500000000000000" pitchFamily="18" charset="-128"/>
                <a:ea typeface="BIZ UDP明朝 Medium" panose="02020500000000000000" pitchFamily="18" charset="-128"/>
              </a:rPr>
              <a:t>～１８</a:t>
            </a:r>
            <a:r>
              <a:rPr lang="en-US" altLang="ja-JP" sz="900" dirty="0" smtClean="0">
                <a:latin typeface="BIZ UDP明朝 Medium" panose="02020500000000000000" pitchFamily="18" charset="-128"/>
                <a:ea typeface="BIZ UDP明朝 Medium" panose="02020500000000000000" pitchFamily="18" charset="-128"/>
              </a:rPr>
              <a:t>:</a:t>
            </a:r>
            <a:r>
              <a:rPr lang="ja-JP" altLang="en-US" sz="900" dirty="0">
                <a:latin typeface="BIZ UDP明朝 Medium" panose="02020500000000000000" pitchFamily="18" charset="-128"/>
                <a:ea typeface="BIZ UDP明朝 Medium" panose="02020500000000000000" pitchFamily="18" charset="-128"/>
              </a:rPr>
              <a:t>３</a:t>
            </a:r>
            <a:r>
              <a:rPr lang="en-US" altLang="ja-JP" sz="900" dirty="0" smtClean="0">
                <a:latin typeface="BIZ UDP明朝 Medium" panose="02020500000000000000" pitchFamily="18" charset="-128"/>
                <a:ea typeface="BIZ UDP明朝 Medium" panose="02020500000000000000" pitchFamily="18" charset="-128"/>
              </a:rPr>
              <a:t>0</a:t>
            </a:r>
          </a:p>
          <a:p>
            <a:pPr lvl="0" eaLnBrk="0" fontAlgn="base" hangingPunct="0">
              <a:lnSpc>
                <a:spcPts val="1300"/>
              </a:lnSpc>
              <a:spcBef>
                <a:spcPct val="0"/>
              </a:spcBef>
              <a:spcAft>
                <a:spcPct val="0"/>
              </a:spcAft>
            </a:pPr>
            <a:r>
              <a:rPr lang="ja-JP" altLang="en-US" sz="900" dirty="0" smtClean="0">
                <a:latin typeface="BIZ UDP明朝 Medium" panose="02020500000000000000" pitchFamily="18" charset="-128"/>
                <a:ea typeface="BIZ UDP明朝 Medium" panose="02020500000000000000" pitchFamily="18" charset="-128"/>
              </a:rPr>
              <a:t>会場：　</a:t>
            </a:r>
            <a:r>
              <a:rPr lang="en-US" altLang="ja-JP" sz="900" dirty="0">
                <a:latin typeface="BIZ UDP明朝 Medium" panose="02020500000000000000" pitchFamily="18" charset="-128"/>
                <a:ea typeface="BIZ UDP明朝 Medium" panose="02020500000000000000" pitchFamily="18" charset="-128"/>
              </a:rPr>
              <a:t> PICCADILLY</a:t>
            </a:r>
            <a:r>
              <a:rPr lang="ja-JP" altLang="en-US" sz="900" dirty="0">
                <a:latin typeface="BIZ UDP明朝 Medium" panose="02020500000000000000" pitchFamily="18" charset="-128"/>
                <a:ea typeface="BIZ UDP明朝 Medium" panose="02020500000000000000" pitchFamily="18" charset="-128"/>
              </a:rPr>
              <a:t> </a:t>
            </a:r>
            <a:r>
              <a:rPr lang="en-US" altLang="ja-JP" sz="900" dirty="0">
                <a:latin typeface="BIZ UDP明朝 Medium" panose="02020500000000000000" pitchFamily="18" charset="-128"/>
                <a:ea typeface="BIZ UDP明朝 Medium" panose="02020500000000000000" pitchFamily="18" charset="-128"/>
              </a:rPr>
              <a:t>PREMIUM</a:t>
            </a:r>
            <a:r>
              <a:rPr lang="ja-JP" altLang="en-US" sz="900" dirty="0">
                <a:latin typeface="BIZ UDP明朝 Medium" panose="02020500000000000000" pitchFamily="18" charset="-128"/>
                <a:ea typeface="BIZ UDP明朝 Medium" panose="02020500000000000000" pitchFamily="18" charset="-128"/>
              </a:rPr>
              <a:t>（旧クラブ・ピカデリー</a:t>
            </a:r>
            <a:r>
              <a:rPr lang="en-US" altLang="ja-JP" sz="900" dirty="0">
                <a:latin typeface="BIZ UDP明朝 Medium" panose="02020500000000000000" pitchFamily="18" charset="-128"/>
                <a:ea typeface="BIZ UDP明朝 Medium" panose="02020500000000000000" pitchFamily="18" charset="-128"/>
              </a:rPr>
              <a:t>UMEDA OSAKA</a:t>
            </a:r>
            <a:r>
              <a:rPr lang="ja-JP" altLang="en-US" sz="900" dirty="0">
                <a:latin typeface="BIZ UDP明朝 Medium" panose="02020500000000000000" pitchFamily="18" charset="-128"/>
                <a:ea typeface="BIZ UDP明朝 Medium" panose="02020500000000000000" pitchFamily="18" charset="-128"/>
              </a:rPr>
              <a:t>）</a:t>
            </a:r>
            <a:endParaRPr lang="en-US" altLang="ja-JP" sz="900" dirty="0">
              <a:latin typeface="BIZ UDP明朝 Medium" panose="02020500000000000000" pitchFamily="18" charset="-128"/>
              <a:ea typeface="BIZ UDP明朝 Medium" panose="02020500000000000000" pitchFamily="18" charset="-128"/>
            </a:endParaRPr>
          </a:p>
          <a:p>
            <a:pPr lvl="0" eaLnBrk="0" fontAlgn="base" hangingPunct="0">
              <a:lnSpc>
                <a:spcPts val="1300"/>
              </a:lnSpc>
              <a:spcBef>
                <a:spcPct val="0"/>
              </a:spcBef>
              <a:spcAft>
                <a:spcPct val="0"/>
              </a:spcAft>
            </a:pPr>
            <a:r>
              <a:rPr lang="ja-JP" altLang="en-US" sz="900" dirty="0">
                <a:latin typeface="BIZ UDP明朝 Medium" panose="02020500000000000000" pitchFamily="18" charset="-128"/>
                <a:ea typeface="BIZ UDP明朝 Medium" panose="02020500000000000000" pitchFamily="18" charset="-128"/>
              </a:rPr>
              <a:t>　　　　　　　　　　　　大阪市北区太融寺町</a:t>
            </a:r>
            <a:r>
              <a:rPr lang="en-US" altLang="ja-JP" sz="900" dirty="0">
                <a:latin typeface="BIZ UDP明朝 Medium" panose="02020500000000000000" pitchFamily="18" charset="-128"/>
                <a:ea typeface="BIZ UDP明朝 Medium" panose="02020500000000000000" pitchFamily="18" charset="-128"/>
              </a:rPr>
              <a:t>8-17 </a:t>
            </a:r>
            <a:r>
              <a:rPr lang="ja-JP" altLang="en-US" sz="900" dirty="0">
                <a:latin typeface="BIZ UDP明朝 Medium" panose="02020500000000000000" pitchFamily="18" charset="-128"/>
                <a:ea typeface="BIZ UDP明朝 Medium" panose="02020500000000000000" pitchFamily="18" charset="-128"/>
              </a:rPr>
              <a:t>プラザ梅田８</a:t>
            </a:r>
            <a:r>
              <a:rPr lang="en-US" altLang="ja-JP" sz="900" dirty="0">
                <a:latin typeface="BIZ UDP明朝 Medium" panose="02020500000000000000" pitchFamily="18" charset="-128"/>
                <a:ea typeface="BIZ UDP明朝 Medium" panose="02020500000000000000" pitchFamily="18" charset="-128"/>
              </a:rPr>
              <a:t>F</a:t>
            </a:r>
            <a:r>
              <a:rPr lang="ja-JP" altLang="en-US" sz="900" dirty="0">
                <a:latin typeface="BIZ UDP明朝 Medium" panose="02020500000000000000" pitchFamily="18" charset="-128"/>
                <a:ea typeface="BIZ UDP明朝 Medium" panose="02020500000000000000" pitchFamily="18" charset="-128"/>
              </a:rPr>
              <a:t>　 </a:t>
            </a:r>
            <a:r>
              <a:rPr lang="en-US" altLang="ja-JP" sz="900" dirty="0">
                <a:latin typeface="BIZ UDP明朝 Medium" panose="02020500000000000000" pitchFamily="18" charset="-128"/>
                <a:ea typeface="BIZ UDP明朝 Medium" panose="02020500000000000000" pitchFamily="18" charset="-128"/>
                <a:hlinkClick r:id="rId2"/>
              </a:rPr>
              <a:t>https://</a:t>
            </a:r>
            <a:r>
              <a:rPr lang="en-US" altLang="ja-JP" sz="900" dirty="0" smtClean="0">
                <a:latin typeface="BIZ UDP明朝 Medium" panose="02020500000000000000" pitchFamily="18" charset="-128"/>
                <a:ea typeface="BIZ UDP明朝 Medium" panose="02020500000000000000" pitchFamily="18" charset="-128"/>
                <a:hlinkClick r:id="rId2"/>
              </a:rPr>
              <a:t>clubpiccafilly.jp</a:t>
            </a:r>
            <a:endParaRPr lang="en-US" altLang="ja-JP" sz="900" dirty="0" smtClean="0">
              <a:latin typeface="BIZ UDP明朝 Medium" panose="02020500000000000000" pitchFamily="18" charset="-128"/>
              <a:ea typeface="BIZ UDP明朝 Medium" panose="02020500000000000000" pitchFamily="18" charset="-128"/>
            </a:endParaRPr>
          </a:p>
          <a:p>
            <a:pPr lvl="0" eaLnBrk="0" fontAlgn="base" hangingPunct="0">
              <a:lnSpc>
                <a:spcPts val="1300"/>
              </a:lnSpc>
              <a:spcBef>
                <a:spcPct val="0"/>
              </a:spcBef>
              <a:spcAft>
                <a:spcPct val="0"/>
              </a:spcAft>
            </a:pPr>
            <a:r>
              <a:rPr lang="ja-JP" altLang="en-US" sz="900" dirty="0" smtClean="0">
                <a:latin typeface="BIZ UDP明朝 Medium" panose="02020500000000000000" pitchFamily="18" charset="-128"/>
                <a:ea typeface="BIZ UDP明朝 Medium" panose="02020500000000000000" pitchFamily="18" charset="-128"/>
              </a:rPr>
              <a:t>出演者：　ナジャ・グランディーバをはじめ、ジェンダレスモデルやアーティスト達</a:t>
            </a:r>
            <a:endParaRPr lang="en-US" altLang="ja-JP" sz="900" dirty="0" smtClean="0">
              <a:latin typeface="BIZ UDP明朝 Medium" panose="02020500000000000000" pitchFamily="18" charset="-128"/>
              <a:ea typeface="BIZ UDP明朝 Medium" panose="02020500000000000000" pitchFamily="18" charset="-128"/>
            </a:endParaRPr>
          </a:p>
          <a:p>
            <a:pPr lvl="0" eaLnBrk="0" fontAlgn="base" hangingPunct="0">
              <a:lnSpc>
                <a:spcPts val="1300"/>
              </a:lnSpc>
              <a:spcBef>
                <a:spcPct val="0"/>
              </a:spcBef>
              <a:spcAft>
                <a:spcPct val="0"/>
              </a:spcAft>
            </a:pPr>
            <a:r>
              <a:rPr lang="ja-JP" altLang="en-US" sz="900" dirty="0" smtClean="0">
                <a:latin typeface="BIZ UDP明朝 Medium" panose="02020500000000000000" pitchFamily="18" charset="-128"/>
                <a:ea typeface="BIZ UDP明朝 Medium" panose="02020500000000000000" pitchFamily="18" charset="-128"/>
              </a:rPr>
              <a:t>一般入場に関して：　ジェンダーのひとでない“ジェンダレス”に関わらず、２０才からどなたでも観覧・飲食可能です。</a:t>
            </a:r>
            <a:endParaRPr lang="en-US" altLang="ja-JP" sz="900" dirty="0" smtClean="0">
              <a:latin typeface="BIZ UDP明朝 Medium" panose="02020500000000000000" pitchFamily="18" charset="-128"/>
              <a:ea typeface="BIZ UDP明朝 Medium" panose="02020500000000000000" pitchFamily="18" charset="-128"/>
            </a:endParaRPr>
          </a:p>
          <a:p>
            <a:pPr lvl="0" eaLnBrk="0" fontAlgn="base" hangingPunct="0">
              <a:lnSpc>
                <a:spcPts val="1300"/>
              </a:lnSpc>
              <a:spcBef>
                <a:spcPct val="0"/>
              </a:spcBef>
              <a:spcAft>
                <a:spcPct val="0"/>
              </a:spcAft>
            </a:pPr>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　　　　　　　　　　　　 費用：４０００円（１ドリンク付き）</a:t>
            </a:r>
            <a:endParaRPr lang="en-US" altLang="ja-JP" sz="900" dirty="0" smtClean="0">
              <a:latin typeface="BIZ UDP明朝 Medium" panose="02020500000000000000" pitchFamily="18" charset="-128"/>
              <a:ea typeface="BIZ UDP明朝 Medium" panose="02020500000000000000" pitchFamily="18" charset="-128"/>
            </a:endParaRPr>
          </a:p>
          <a:p>
            <a:pPr lvl="0" eaLnBrk="0" fontAlgn="base" hangingPunct="0">
              <a:lnSpc>
                <a:spcPts val="1300"/>
              </a:lnSpc>
              <a:spcBef>
                <a:spcPct val="0"/>
              </a:spcBef>
              <a:spcAft>
                <a:spcPct val="0"/>
              </a:spcAft>
            </a:pPr>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　　　　　　　　　　　　　　　　＊その他の飲食費や</a:t>
            </a:r>
            <a:r>
              <a:rPr lang="en-US" altLang="ja-JP" sz="900" dirty="0" smtClean="0">
                <a:latin typeface="BIZ UDP明朝 Medium" panose="02020500000000000000" pitchFamily="18" charset="-128"/>
                <a:ea typeface="BIZ UDP明朝 Medium" panose="02020500000000000000" pitchFamily="18" charset="-128"/>
              </a:rPr>
              <a:t>VIP</a:t>
            </a:r>
            <a:r>
              <a:rPr lang="ja-JP" altLang="en-US" sz="900" dirty="0" smtClean="0">
                <a:latin typeface="BIZ UDP明朝 Medium" panose="02020500000000000000" pitchFamily="18" charset="-128"/>
                <a:ea typeface="BIZ UDP明朝 Medium" panose="02020500000000000000" pitchFamily="18" charset="-128"/>
              </a:rPr>
              <a:t>席は会場の通常の飲食代が別途必要です。</a:t>
            </a:r>
            <a:endParaRPr lang="en-US" altLang="ja-JP" sz="900" dirty="0" smtClean="0">
              <a:latin typeface="BIZ UDP明朝 Medium" panose="02020500000000000000" pitchFamily="18" charset="-128"/>
              <a:ea typeface="BIZ UDP明朝 Medium" panose="02020500000000000000" pitchFamily="18" charset="-128"/>
            </a:endParaRPr>
          </a:p>
          <a:p>
            <a:pPr fontAlgn="base">
              <a:lnSpc>
                <a:spcPts val="1300"/>
              </a:lnSpc>
            </a:pPr>
            <a:r>
              <a:rPr lang="ja-JP" altLang="en-US" sz="900" dirty="0" smtClean="0">
                <a:latin typeface="BIZ UDP明朝 Medium" panose="02020500000000000000" pitchFamily="18" charset="-128"/>
                <a:ea typeface="BIZ UDP明朝 Medium" panose="02020500000000000000" pitchFamily="18" charset="-128"/>
              </a:rPr>
              <a:t>当日スケジュール：　受付開始　</a:t>
            </a:r>
            <a:r>
              <a:rPr lang="en-US" altLang="ja-JP" sz="900" dirty="0" smtClean="0">
                <a:latin typeface="BIZ UDP明朝 Medium" panose="02020500000000000000" pitchFamily="18" charset="-128"/>
                <a:ea typeface="BIZ UDP明朝 Medium" panose="02020500000000000000" pitchFamily="18" charset="-128"/>
              </a:rPr>
              <a:t>15:30</a:t>
            </a:r>
          </a:p>
          <a:p>
            <a:pPr fontAlgn="base">
              <a:lnSpc>
                <a:spcPts val="1300"/>
              </a:lnSpc>
            </a:pPr>
            <a:r>
              <a:rPr lang="en-US" altLang="ja-JP" sz="900" dirty="0">
                <a:latin typeface="BIZ UDP明朝 Medium" panose="02020500000000000000" pitchFamily="18" charset="-128"/>
                <a:ea typeface="BIZ UDP明朝 Medium" panose="02020500000000000000" pitchFamily="18" charset="-128"/>
              </a:rPr>
              <a:t> </a:t>
            </a:r>
            <a:r>
              <a:rPr lang="en-US" altLang="ja-JP" sz="900" dirty="0" smtClean="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ショー構成　　ファッションショーをはじめ、トークショーやパフォーマンスライブなど全５ジャンル</a:t>
            </a:r>
            <a:endParaRPr lang="en-US" altLang="ja-JP" sz="900" dirty="0" smtClean="0">
              <a:latin typeface="BIZ UDP明朝 Medium" panose="02020500000000000000" pitchFamily="18" charset="-128"/>
              <a:ea typeface="BIZ UDP明朝 Medium" panose="02020500000000000000" pitchFamily="18" charset="-128"/>
            </a:endParaRPr>
          </a:p>
          <a:p>
            <a:pPr fontAlgn="base">
              <a:lnSpc>
                <a:spcPts val="1300"/>
              </a:lnSpc>
            </a:pPr>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　　　　　　　　　　　　アフターパーティ　　</a:t>
            </a:r>
            <a:r>
              <a:rPr lang="en-US" altLang="ja-JP" sz="900" dirty="0" smtClean="0">
                <a:latin typeface="BIZ UDP明朝 Medium" panose="02020500000000000000" pitchFamily="18" charset="-128"/>
                <a:ea typeface="BIZ UDP明朝 Medium" panose="02020500000000000000" pitchFamily="18" charset="-128"/>
              </a:rPr>
              <a:t>1</a:t>
            </a:r>
            <a:r>
              <a:rPr lang="ja-JP" altLang="en-US" sz="900" dirty="0" smtClean="0">
                <a:latin typeface="BIZ UDP明朝 Medium" panose="02020500000000000000" pitchFamily="18" charset="-128"/>
                <a:ea typeface="BIZ UDP明朝 Medium" panose="02020500000000000000" pitchFamily="18" charset="-128"/>
              </a:rPr>
              <a:t>９</a:t>
            </a:r>
            <a:r>
              <a:rPr lang="ja-JP" altLang="en-US" sz="900" dirty="0">
                <a:latin typeface="BIZ UDP明朝 Medium" panose="02020500000000000000" pitchFamily="18" charset="-128"/>
                <a:ea typeface="BIZ UDP明朝 Medium" panose="02020500000000000000" pitchFamily="18" charset="-128"/>
              </a:rPr>
              <a:t>：</a:t>
            </a:r>
            <a:r>
              <a:rPr lang="ja-JP" altLang="en-US" sz="900" dirty="0" smtClean="0">
                <a:latin typeface="BIZ UDP明朝 Medium" panose="02020500000000000000" pitchFamily="18" charset="-128"/>
                <a:ea typeface="BIZ UDP明朝 Medium" panose="02020500000000000000" pitchFamily="18" charset="-128"/>
              </a:rPr>
              <a:t>０</a:t>
            </a:r>
            <a:r>
              <a:rPr lang="en-US" altLang="ja-JP" sz="900" dirty="0" smtClean="0">
                <a:latin typeface="BIZ UDP明朝 Medium" panose="02020500000000000000" pitchFamily="18" charset="-128"/>
                <a:ea typeface="BIZ UDP明朝 Medium" panose="02020500000000000000" pitchFamily="18" charset="-128"/>
              </a:rPr>
              <a:t>0</a:t>
            </a:r>
            <a:r>
              <a:rPr lang="ja-JP" altLang="en-US" sz="900" dirty="0" smtClean="0">
                <a:latin typeface="BIZ UDP明朝 Medium" panose="02020500000000000000" pitchFamily="18" charset="-128"/>
                <a:ea typeface="BIZ UDP明朝 Medium" panose="02020500000000000000" pitchFamily="18" charset="-128"/>
              </a:rPr>
              <a:t>～　上記会場の地下１</a:t>
            </a:r>
            <a:r>
              <a:rPr lang="en-US" altLang="ja-JP" sz="900" dirty="0" smtClean="0">
                <a:latin typeface="BIZ UDP明朝 Medium" panose="02020500000000000000" pitchFamily="18" charset="-128"/>
                <a:ea typeface="BIZ UDP明朝 Medium" panose="02020500000000000000" pitchFamily="18" charset="-128"/>
              </a:rPr>
              <a:t>F</a:t>
            </a:r>
            <a:r>
              <a:rPr lang="ja-JP" altLang="en-US" sz="900" dirty="0" smtClean="0">
                <a:latin typeface="BIZ UDP明朝 Medium" panose="02020500000000000000" pitchFamily="18" charset="-128"/>
                <a:ea typeface="BIZ UDP明朝 Medium" panose="02020500000000000000" pitchFamily="18" charset="-128"/>
              </a:rPr>
              <a:t>で開催（詳細は下記</a:t>
            </a:r>
            <a:r>
              <a:rPr lang="en-US" altLang="ja-JP" sz="900" dirty="0" smtClean="0">
                <a:latin typeface="BIZ UDP明朝 Medium" panose="02020500000000000000" pitchFamily="18" charset="-128"/>
                <a:ea typeface="BIZ UDP明朝 Medium" panose="02020500000000000000" pitchFamily="18" charset="-128"/>
              </a:rPr>
              <a:t>QR</a:t>
            </a:r>
            <a:r>
              <a:rPr lang="ja-JP" altLang="en-US" sz="900" dirty="0" smtClean="0">
                <a:latin typeface="BIZ UDP明朝 Medium" panose="02020500000000000000" pitchFamily="18" charset="-128"/>
                <a:ea typeface="BIZ UDP明朝 Medium" panose="02020500000000000000" pitchFamily="18" charset="-128"/>
              </a:rPr>
              <a:t>コードでご覧ください）</a:t>
            </a:r>
            <a:endParaRPr lang="en-US" altLang="ja-JP" sz="900" dirty="0" smtClean="0">
              <a:latin typeface="BIZ UDP明朝 Medium" panose="02020500000000000000" pitchFamily="18" charset="-128"/>
              <a:ea typeface="BIZ UDP明朝 Medium" panose="02020500000000000000" pitchFamily="18" charset="-128"/>
            </a:endParaRPr>
          </a:p>
          <a:p>
            <a:pPr fontAlgn="base">
              <a:lnSpc>
                <a:spcPts val="1300"/>
              </a:lnSpc>
            </a:pPr>
            <a:r>
              <a:rPr lang="ja-JP" altLang="en-US" sz="900" dirty="0" smtClean="0">
                <a:latin typeface="BIZ UDP明朝 Medium" panose="02020500000000000000" pitchFamily="18" charset="-128"/>
                <a:ea typeface="BIZ UDP明朝 Medium" panose="02020500000000000000" pitchFamily="18" charset="-128"/>
              </a:rPr>
              <a:t>ご協力企業に関して：　ファッション系企業やビューティ系企業など、ブース展開もあります。</a:t>
            </a:r>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a:latin typeface="BIZ UDP明朝 Medium" panose="02020500000000000000" pitchFamily="18" charset="-128"/>
              <a:ea typeface="BIZ UDP明朝 Medium" panose="02020500000000000000" pitchFamily="18" charset="-128"/>
            </a:endParaRPr>
          </a:p>
          <a:p>
            <a:pPr marL="228600" indent="-228600" fontAlgn="base"/>
            <a:r>
              <a:rPr lang="en-US" altLang="ja-JP" sz="900" smtClean="0">
                <a:latin typeface="BIZ UDP明朝 Medium" panose="02020500000000000000" pitchFamily="18" charset="-128"/>
                <a:ea typeface="BIZ UDP明朝 Medium" panose="02020500000000000000" pitchFamily="18" charset="-128"/>
              </a:rPr>
              <a:t>※</a:t>
            </a:r>
            <a:r>
              <a:rPr lang="ja-JP" altLang="en-US" sz="900" dirty="0" smtClean="0">
                <a:latin typeface="BIZ UDP明朝 Medium" panose="02020500000000000000" pitchFamily="18" charset="-128"/>
                <a:ea typeface="BIZ UDP明朝 Medium" panose="02020500000000000000" pitchFamily="18" charset="-128"/>
              </a:rPr>
              <a:t>クラウドファンディング始めました。　　　こちらから→</a:t>
            </a:r>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a:latin typeface="BIZ UDP明朝 Medium" panose="02020500000000000000" pitchFamily="18" charset="-128"/>
              <a:ea typeface="BIZ UDP明朝 Medium" panose="02020500000000000000" pitchFamily="18" charset="-128"/>
            </a:endParaRPr>
          </a:p>
          <a:p>
            <a:pPr marL="228600" indent="-228600" fontAlgn="base"/>
            <a:r>
              <a:rPr lang="ja-JP" altLang="en-US" sz="900" dirty="0" smtClean="0">
                <a:latin typeface="BIZ UDP明朝 Medium" panose="02020500000000000000" pitchFamily="18" charset="-128"/>
                <a:ea typeface="BIZ UDP明朝 Medium" panose="02020500000000000000" pitchFamily="18" charset="-128"/>
              </a:rPr>
              <a:t>お問合せ先</a:t>
            </a:r>
            <a:r>
              <a:rPr lang="en-US" altLang="ja-JP" sz="900" dirty="0" smtClean="0">
                <a:latin typeface="BIZ UDP明朝 Medium" panose="02020500000000000000" pitchFamily="18" charset="-128"/>
                <a:ea typeface="BIZ UDP明朝 Medium" panose="02020500000000000000" pitchFamily="18" charset="-128"/>
              </a:rPr>
              <a:t>】</a:t>
            </a:r>
            <a:r>
              <a:rPr lang="ja-JP" altLang="en-US" sz="900" dirty="0">
                <a:latin typeface="BIZ UDP明朝 Medium" panose="02020500000000000000" pitchFamily="18" charset="-128"/>
                <a:ea typeface="BIZ UDP明朝 Medium" panose="02020500000000000000" pitchFamily="18" charset="-128"/>
              </a:rPr>
              <a:t/>
            </a:r>
            <a:br>
              <a:rPr lang="ja-JP" altLang="en-US" sz="900" dirty="0">
                <a:latin typeface="BIZ UDP明朝 Medium" panose="02020500000000000000" pitchFamily="18" charset="-128"/>
                <a:ea typeface="BIZ UDP明朝 Medium" panose="02020500000000000000" pitchFamily="18" charset="-128"/>
              </a:rPr>
            </a:br>
            <a:r>
              <a:rPr lang="en-US" altLang="ja-JP" sz="900" dirty="0" smtClean="0">
                <a:latin typeface="BIZ UDP明朝 Medium" panose="02020500000000000000" pitchFamily="18" charset="-128"/>
                <a:ea typeface="BIZ UDP明朝 Medium" panose="02020500000000000000" pitchFamily="18" charset="-128"/>
              </a:rPr>
              <a:t>XY-PROJECT</a:t>
            </a:r>
            <a:r>
              <a:rPr lang="ja-JP" altLang="en-US" sz="900" dirty="0" smtClean="0">
                <a:latin typeface="BIZ UDP明朝 Medium" panose="02020500000000000000" pitchFamily="18" charset="-128"/>
                <a:ea typeface="BIZ UDP明朝 Medium" panose="02020500000000000000" pitchFamily="18" charset="-128"/>
              </a:rPr>
              <a:t>実行委員会（主管：合同会社えん人）</a:t>
            </a:r>
            <a:r>
              <a:rPr lang="en-US" altLang="ja-JP" sz="900" dirty="0">
                <a:latin typeface="BIZ UDP明朝 Medium" panose="02020500000000000000" pitchFamily="18" charset="-128"/>
                <a:ea typeface="BIZ UDP明朝 Medium" panose="02020500000000000000" pitchFamily="18" charset="-128"/>
              </a:rPr>
              <a:t> </a:t>
            </a:r>
            <a:r>
              <a:rPr lang="en-US" altLang="ja-JP" sz="900" dirty="0" smtClean="0">
                <a:latin typeface="BIZ UDP明朝 Medium" panose="02020500000000000000" pitchFamily="18" charset="-128"/>
                <a:ea typeface="BIZ UDP明朝 Medium" panose="02020500000000000000" pitchFamily="18" charset="-128"/>
              </a:rPr>
              <a:t>    </a:t>
            </a:r>
          </a:p>
          <a:p>
            <a:pPr marL="228600" indent="-228600" fontAlgn="base"/>
            <a:r>
              <a:rPr lang="en-US" altLang="ja-JP" sz="900" dirty="0">
                <a:latin typeface="BIZ UDP明朝 Medium" panose="02020500000000000000" pitchFamily="18" charset="-128"/>
                <a:ea typeface="BIZ UDP明朝 Medium" panose="02020500000000000000" pitchFamily="18" charset="-128"/>
              </a:rPr>
              <a:t> </a:t>
            </a:r>
            <a:r>
              <a:rPr lang="en-US" altLang="ja-JP" sz="900" dirty="0" smtClean="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０８０－５３４２－６３３１　　　　</a:t>
            </a:r>
            <a:r>
              <a:rPr lang="en-US" altLang="ja-JP" sz="900" dirty="0" smtClean="0">
                <a:latin typeface="BIZ UDP明朝 Medium" panose="02020500000000000000" pitchFamily="18" charset="-128"/>
                <a:ea typeface="BIZ UDP明朝 Medium" panose="02020500000000000000" pitchFamily="18" charset="-128"/>
              </a:rPr>
              <a:t>crossovercollection.20xx@gmail.com</a:t>
            </a:r>
            <a:r>
              <a:rPr lang="ja-JP" altLang="en-US" sz="900" dirty="0" smtClean="0">
                <a:latin typeface="BIZ UDP明朝 Medium" panose="02020500000000000000" pitchFamily="18" charset="-128"/>
                <a:ea typeface="BIZ UDP明朝 Medium" panose="02020500000000000000" pitchFamily="18" charset="-128"/>
              </a:rPr>
              <a:t>　　　</a:t>
            </a:r>
            <a:r>
              <a:rPr lang="ja-JP" altLang="en-US" sz="900" dirty="0">
                <a:latin typeface="BIZ UDP明朝 Medium" panose="02020500000000000000" pitchFamily="18" charset="-128"/>
                <a:ea typeface="BIZ UDP明朝 Medium" panose="02020500000000000000" pitchFamily="18" charset="-128"/>
              </a:rPr>
              <a:t>担当</a:t>
            </a:r>
            <a:r>
              <a:rPr lang="ja-JP" altLang="en-US" sz="900" dirty="0" smtClean="0">
                <a:latin typeface="BIZ UDP明朝 Medium" panose="02020500000000000000" pitchFamily="18" charset="-128"/>
                <a:ea typeface="BIZ UDP明朝 Medium" panose="02020500000000000000" pitchFamily="18" charset="-128"/>
              </a:rPr>
              <a:t>窓口</a:t>
            </a:r>
            <a:r>
              <a:rPr lang="ja-JP" altLang="en-US" sz="900" dirty="0">
                <a:latin typeface="BIZ UDP明朝 Medium" panose="02020500000000000000" pitchFamily="18" charset="-128"/>
                <a:ea typeface="BIZ UDP明朝 Medium" panose="02020500000000000000" pitchFamily="18" charset="-128"/>
              </a:rPr>
              <a:t>：</a:t>
            </a:r>
            <a:r>
              <a:rPr lang="ja-JP" altLang="en-US" sz="900" dirty="0" smtClean="0">
                <a:latin typeface="BIZ UDP明朝 Medium" panose="02020500000000000000" pitchFamily="18" charset="-128"/>
                <a:ea typeface="BIZ UDP明朝 Medium" panose="02020500000000000000" pitchFamily="18" charset="-128"/>
              </a:rPr>
              <a:t>押田（おした）</a:t>
            </a:r>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　　　</a:t>
            </a:r>
            <a:r>
              <a:rPr lang="ja-JP" altLang="en-US" sz="900" dirty="0">
                <a:latin typeface="BIZ UDP明朝 Medium" panose="02020500000000000000" pitchFamily="18" charset="-128"/>
                <a:ea typeface="BIZ UDP明朝 Medium" panose="02020500000000000000" pitchFamily="18" charset="-128"/>
              </a:rPr>
              <a:t>　</a:t>
            </a:r>
            <a:r>
              <a:rPr lang="ja-JP" altLang="en-US" sz="900" dirty="0" smtClean="0">
                <a:latin typeface="BIZ UDP明朝 Medium" panose="02020500000000000000" pitchFamily="18" charset="-128"/>
                <a:ea typeface="BIZ UDP明朝 Medium" panose="02020500000000000000" pitchFamily="18" charset="-128"/>
              </a:rPr>
              <a:t>　　　</a:t>
            </a:r>
            <a:endParaRPr lang="en-US" altLang="ja-JP" sz="900" dirty="0" smtClean="0">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a:solidFill>
                <a:srgbClr val="FF0000"/>
              </a:solidFill>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smtClean="0">
              <a:solidFill>
                <a:srgbClr val="FF0000"/>
              </a:solidFill>
              <a:latin typeface="BIZ UDP明朝 Medium" panose="02020500000000000000" pitchFamily="18" charset="-128"/>
              <a:ea typeface="BIZ UDP明朝 Medium" panose="02020500000000000000" pitchFamily="18" charset="-128"/>
            </a:endParaRPr>
          </a:p>
          <a:p>
            <a:pPr marL="228600" indent="-228600" fontAlgn="base"/>
            <a:endParaRPr lang="en-US" altLang="ja-JP" sz="900" dirty="0">
              <a:solidFill>
                <a:srgbClr val="FF0000"/>
              </a:solidFill>
              <a:latin typeface="BIZ UDP明朝 Medium" panose="02020500000000000000" pitchFamily="18" charset="-128"/>
              <a:ea typeface="BIZ UDP明朝 Medium" panose="02020500000000000000" pitchFamily="18" charset="-128"/>
            </a:endParaRPr>
          </a:p>
        </p:txBody>
      </p:sp>
    </p:spTree>
    <p:extLst>
      <p:ext uri="{BB962C8B-B14F-4D97-AF65-F5344CB8AC3E}">
        <p14:creationId xmlns:p14="http://schemas.microsoft.com/office/powerpoint/2010/main" val="547019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6645" y="7183949"/>
            <a:ext cx="713178" cy="713178"/>
          </a:xfrm>
          <a:prstGeom prst="rect">
            <a:avLst/>
          </a:prstGeom>
        </p:spPr>
      </p:pic>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7096" y="5222509"/>
            <a:ext cx="2366267" cy="1578744"/>
          </a:xfrm>
          <a:prstGeom prst="rect">
            <a:avLst/>
          </a:prstGeom>
        </p:spPr>
      </p:pic>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720" y="6948264"/>
            <a:ext cx="3404046" cy="2270473"/>
          </a:xfrm>
          <a:prstGeom prst="rect">
            <a:avLst/>
          </a:prstGeom>
        </p:spPr>
      </p:pic>
      <p:sp>
        <p:nvSpPr>
          <p:cNvPr id="7" name="正方形/長方形 6"/>
          <p:cNvSpPr/>
          <p:nvPr/>
        </p:nvSpPr>
        <p:spPr>
          <a:xfrm>
            <a:off x="5258493" y="3425741"/>
            <a:ext cx="998991" cy="861774"/>
          </a:xfrm>
          <a:prstGeom prst="rect">
            <a:avLst/>
          </a:prstGeom>
        </p:spPr>
        <p:txBody>
          <a:bodyPr wrap="none">
            <a:spAutoFit/>
          </a:bodyPr>
          <a:lstStyle/>
          <a:p>
            <a:pPr algn="ctr"/>
            <a:r>
              <a:rPr lang="ja-JP" altLang="en-US" sz="1000" dirty="0" smtClean="0">
                <a:solidFill>
                  <a:schemeClr val="bg1"/>
                </a:solidFill>
              </a:rPr>
              <a:t>イメージ写真</a:t>
            </a:r>
            <a:endParaRPr lang="en-US" altLang="ja-JP" sz="1000" dirty="0" smtClean="0">
              <a:solidFill>
                <a:schemeClr val="bg1"/>
              </a:solidFill>
            </a:endParaRPr>
          </a:p>
          <a:p>
            <a:pPr algn="ctr"/>
            <a:r>
              <a:rPr lang="ja-JP" altLang="en-US" sz="1000" dirty="0">
                <a:solidFill>
                  <a:schemeClr val="bg1"/>
                </a:solidFill>
              </a:rPr>
              <a:t>また</a:t>
            </a:r>
            <a:r>
              <a:rPr lang="ja-JP" altLang="en-US" sz="1000" dirty="0" smtClean="0">
                <a:solidFill>
                  <a:schemeClr val="bg1"/>
                </a:solidFill>
              </a:rPr>
              <a:t>は</a:t>
            </a:r>
            <a:endParaRPr lang="en-US" altLang="ja-JP" sz="1000" dirty="0" smtClean="0">
              <a:solidFill>
                <a:schemeClr val="bg1"/>
              </a:solidFill>
            </a:endParaRPr>
          </a:p>
          <a:p>
            <a:pPr algn="ctr"/>
            <a:r>
              <a:rPr lang="ja-JP" altLang="en-US" sz="1000" dirty="0" smtClean="0">
                <a:solidFill>
                  <a:schemeClr val="bg1"/>
                </a:solidFill>
              </a:rPr>
              <a:t>それぞれの</a:t>
            </a:r>
            <a:endParaRPr lang="en-US" altLang="ja-JP" sz="1000" dirty="0" smtClean="0">
              <a:solidFill>
                <a:schemeClr val="bg1"/>
              </a:solidFill>
            </a:endParaRPr>
          </a:p>
          <a:p>
            <a:pPr algn="ctr"/>
            <a:r>
              <a:rPr lang="ja-JP" altLang="en-US" sz="1000" dirty="0" smtClean="0">
                <a:solidFill>
                  <a:schemeClr val="bg1"/>
                </a:solidFill>
              </a:rPr>
              <a:t>出演者写真を</a:t>
            </a:r>
            <a:endParaRPr lang="en-US" altLang="ja-JP" sz="1000" dirty="0" smtClean="0">
              <a:solidFill>
                <a:schemeClr val="bg1"/>
              </a:solidFill>
            </a:endParaRPr>
          </a:p>
          <a:p>
            <a:pPr algn="ctr"/>
            <a:r>
              <a:rPr lang="ja-JP" altLang="en-US" sz="1000" dirty="0" smtClean="0">
                <a:solidFill>
                  <a:schemeClr val="bg1"/>
                </a:solidFill>
              </a:rPr>
              <a:t>イメージに明記</a:t>
            </a:r>
            <a:endParaRPr lang="ja-JP" altLang="en-US" sz="1000" dirty="0">
              <a:solidFill>
                <a:schemeClr val="bg1"/>
              </a:solidFill>
            </a:endParaRPr>
          </a:p>
        </p:txBody>
      </p:sp>
      <p:pic>
        <p:nvPicPr>
          <p:cNvPr id="8" name="図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59008" y="2527811"/>
            <a:ext cx="2098992" cy="1399328"/>
          </a:xfrm>
          <a:prstGeom prst="rect">
            <a:avLst/>
          </a:prstGeom>
        </p:spPr>
      </p:pic>
      <p:pic>
        <p:nvPicPr>
          <p:cNvPr id="9" name="図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75048" y="5227378"/>
            <a:ext cx="1044653" cy="1566979"/>
          </a:xfrm>
          <a:prstGeom prst="rect">
            <a:avLst/>
          </a:prstGeom>
        </p:spPr>
      </p:pic>
      <p:pic>
        <p:nvPicPr>
          <p:cNvPr id="10" name="図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96752" y="5227378"/>
            <a:ext cx="2376264" cy="1584176"/>
          </a:xfrm>
          <a:prstGeom prst="rect">
            <a:avLst/>
          </a:prstGeom>
        </p:spPr>
      </p:pic>
      <p:sp>
        <p:nvSpPr>
          <p:cNvPr id="11" name="正方形/長方形 10"/>
          <p:cNvSpPr/>
          <p:nvPr/>
        </p:nvSpPr>
        <p:spPr>
          <a:xfrm>
            <a:off x="4840449" y="5220072"/>
            <a:ext cx="1044653" cy="15735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6792" y="2498628"/>
            <a:ext cx="927113" cy="927113"/>
          </a:xfrm>
          <a:prstGeom prst="rect">
            <a:avLst/>
          </a:prstGeom>
        </p:spPr>
      </p:pic>
    </p:spTree>
    <p:extLst>
      <p:ext uri="{BB962C8B-B14F-4D97-AF65-F5344CB8AC3E}">
        <p14:creationId xmlns:p14="http://schemas.microsoft.com/office/powerpoint/2010/main" val="227112490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667</TotalTime>
  <Words>39</Words>
  <Application>Microsoft Office PowerPoint</Application>
  <PresentationFormat>画面に合わせる (4:3)</PresentationFormat>
  <Paragraphs>97</Paragraphs>
  <Slides>3</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vt:i4>
      </vt:variant>
    </vt:vector>
  </HeadingPairs>
  <TitlesOfParts>
    <vt:vector size="8" baseType="lpstr">
      <vt:lpstr>BIZ UDP明朝 Medium</vt:lpstr>
      <vt:lpstr>ＭＳ Ｐゴシック</vt:lpstr>
      <vt:lpstr>Arial</vt:lpstr>
      <vt:lpstr>Calibri</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USER</dc:creator>
  <cp:lastModifiedBy>Microsoft アカウント</cp:lastModifiedBy>
  <cp:revision>22</cp:revision>
  <dcterms:created xsi:type="dcterms:W3CDTF">2014-02-25T06:39:02Z</dcterms:created>
  <dcterms:modified xsi:type="dcterms:W3CDTF">2026-09-28T04:36:20Z</dcterms:modified>
</cp:coreProperties>
</file>