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6"/>
  </p:notesMasterIdLst>
  <p:sldIdLst>
    <p:sldId id="256" r:id="rId2"/>
    <p:sldId id="315" r:id="rId3"/>
    <p:sldId id="313" r:id="rId4"/>
    <p:sldId id="296" r:id="rId5"/>
  </p:sldIdLst>
  <p:sldSz cx="7559675" cy="10691813"/>
  <p:notesSz cx="9866313" cy="67357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E8F4"/>
    <a:srgbClr val="313F4F"/>
    <a:srgbClr val="39AEB6"/>
    <a:srgbClr val="D4E5FB"/>
    <a:srgbClr val="E2D1C8"/>
    <a:srgbClr val="F6C930"/>
    <a:srgbClr val="00AAFF"/>
    <a:srgbClr val="DAB09D"/>
    <a:srgbClr val="61D7B6"/>
    <a:srgbClr val="FB77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0" autoAdjust="0"/>
    <p:restoredTop sz="94195" autoAdjust="0"/>
  </p:normalViewPr>
  <p:slideViewPr>
    <p:cSldViewPr snapToGrid="0">
      <p:cViewPr>
        <p:scale>
          <a:sx n="93" d="100"/>
          <a:sy n="93" d="100"/>
        </p:scale>
        <p:origin x="1596" y="-13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4276255" cy="33814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5587733" y="0"/>
            <a:ext cx="4276254" cy="338143"/>
          </a:xfrm>
          <a:prstGeom prst="rect">
            <a:avLst/>
          </a:prstGeom>
        </p:spPr>
        <p:txBody>
          <a:bodyPr vert="horz" lIns="91440" tIns="45720" rIns="91440" bIns="45720" rtlCol="0"/>
          <a:lstStyle>
            <a:lvl1pPr algn="r">
              <a:defRPr sz="1200"/>
            </a:lvl1pPr>
          </a:lstStyle>
          <a:p>
            <a:fld id="{9ABC3850-477D-4AFF-A57E-952B03F5228E}" type="datetimeFigureOut">
              <a:rPr kumimoji="1" lang="ja-JP" altLang="en-US" smtClean="0"/>
              <a:t>2023/12/25</a:t>
            </a:fld>
            <a:endParaRPr kumimoji="1" lang="ja-JP" altLang="en-US"/>
          </a:p>
        </p:txBody>
      </p:sp>
      <p:sp>
        <p:nvSpPr>
          <p:cNvPr id="4" name="スライド イメージ プレースホルダー 3"/>
          <p:cNvSpPr>
            <a:spLocks noGrp="1" noRot="1" noChangeAspect="1"/>
          </p:cNvSpPr>
          <p:nvPr>
            <p:ph type="sldImg" idx="2"/>
          </p:nvPr>
        </p:nvSpPr>
        <p:spPr>
          <a:xfrm>
            <a:off x="4129088" y="841375"/>
            <a:ext cx="1608137" cy="22733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985934" y="3241620"/>
            <a:ext cx="7894446" cy="265203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6397620"/>
            <a:ext cx="4276255" cy="338143"/>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587733" y="6397620"/>
            <a:ext cx="4276254" cy="338143"/>
          </a:xfrm>
          <a:prstGeom prst="rect">
            <a:avLst/>
          </a:prstGeom>
        </p:spPr>
        <p:txBody>
          <a:bodyPr vert="horz" lIns="91440" tIns="45720" rIns="91440" bIns="45720" rtlCol="0" anchor="b"/>
          <a:lstStyle>
            <a:lvl1pPr algn="r">
              <a:defRPr sz="1200"/>
            </a:lvl1pPr>
          </a:lstStyle>
          <a:p>
            <a:fld id="{84B9C246-1669-4BEB-A68E-A336243F9642}" type="slidenum">
              <a:rPr kumimoji="1" lang="ja-JP" altLang="en-US" smtClean="0"/>
              <a:t>‹#›</a:t>
            </a:fld>
            <a:endParaRPr kumimoji="1" lang="ja-JP" altLang="en-US"/>
          </a:p>
        </p:txBody>
      </p:sp>
    </p:spTree>
    <p:extLst>
      <p:ext uri="{BB962C8B-B14F-4D97-AF65-F5344CB8AC3E}">
        <p14:creationId xmlns:p14="http://schemas.microsoft.com/office/powerpoint/2010/main" val="249091032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4B9C246-1669-4BEB-A68E-A336243F9642}" type="slidenum">
              <a:rPr kumimoji="1" lang="ja-JP" altLang="en-US" smtClean="0"/>
              <a:t>1</a:t>
            </a:fld>
            <a:endParaRPr kumimoji="1" lang="ja-JP" altLang="en-US"/>
          </a:p>
        </p:txBody>
      </p:sp>
    </p:spTree>
    <p:extLst>
      <p:ext uri="{BB962C8B-B14F-4D97-AF65-F5344CB8AC3E}">
        <p14:creationId xmlns:p14="http://schemas.microsoft.com/office/powerpoint/2010/main" val="2462492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749795"/>
            <a:ext cx="6425724" cy="3722335"/>
          </a:xfrm>
        </p:spPr>
        <p:txBody>
          <a:bodyPr anchor="b"/>
          <a:lstStyle>
            <a:lvl1pPr algn="ctr">
              <a:defRPr sz="4960"/>
            </a:lvl1pPr>
          </a:lstStyle>
          <a:p>
            <a:r>
              <a:rPr lang="ja-JP" altLang="en-US"/>
              <a:t>マスター タイトルの書式設定</a:t>
            </a:r>
            <a:endParaRPr lang="en-US" dirty="0"/>
          </a:p>
        </p:txBody>
      </p:sp>
      <p:sp>
        <p:nvSpPr>
          <p:cNvPr id="3" name="Subtitle 2"/>
          <p:cNvSpPr>
            <a:spLocks noGrp="1"/>
          </p:cNvSpPr>
          <p:nvPr>
            <p:ph type="subTitle" idx="1"/>
          </p:nvPr>
        </p:nvSpPr>
        <p:spPr>
          <a:xfrm>
            <a:off x="944960" y="5615678"/>
            <a:ext cx="5669756" cy="2581379"/>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C319728-8C8C-475C-BC14-BAF48B75DD3B}" type="datetimeFigureOut">
              <a:rPr kumimoji="1" lang="ja-JP" altLang="en-US" smtClean="0"/>
              <a:t>2023/12/25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4459195-5B7D-4A26-936B-9493609BC0A4}" type="slidenum">
              <a:rPr kumimoji="1" lang="ja-JP" altLang="en-US" smtClean="0"/>
              <a:t>‹#›</a:t>
            </a:fld>
            <a:endParaRPr kumimoji="1" lang="ja-JP" altLang="en-US"/>
          </a:p>
        </p:txBody>
      </p:sp>
    </p:spTree>
    <p:extLst>
      <p:ext uri="{BB962C8B-B14F-4D97-AF65-F5344CB8AC3E}">
        <p14:creationId xmlns:p14="http://schemas.microsoft.com/office/powerpoint/2010/main" val="2527674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C319728-8C8C-475C-BC14-BAF48B75DD3B}" type="datetimeFigureOut">
              <a:rPr kumimoji="1" lang="ja-JP" altLang="en-US" smtClean="0"/>
              <a:t>2023/12/25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4459195-5B7D-4A26-936B-9493609BC0A4}" type="slidenum">
              <a:rPr kumimoji="1" lang="ja-JP" altLang="en-US" smtClean="0"/>
              <a:t>‹#›</a:t>
            </a:fld>
            <a:endParaRPr kumimoji="1" lang="ja-JP" altLang="en-US"/>
          </a:p>
        </p:txBody>
      </p:sp>
    </p:spTree>
    <p:extLst>
      <p:ext uri="{BB962C8B-B14F-4D97-AF65-F5344CB8AC3E}">
        <p14:creationId xmlns:p14="http://schemas.microsoft.com/office/powerpoint/2010/main" val="2389941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569240"/>
            <a:ext cx="1630055" cy="906081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519728" y="569240"/>
            <a:ext cx="4795669" cy="906081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C319728-8C8C-475C-BC14-BAF48B75DD3B}" type="datetimeFigureOut">
              <a:rPr kumimoji="1" lang="ja-JP" altLang="en-US" smtClean="0"/>
              <a:t>2023/12/25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4459195-5B7D-4A26-936B-9493609BC0A4}" type="slidenum">
              <a:rPr kumimoji="1" lang="ja-JP" altLang="en-US" smtClean="0"/>
              <a:t>‹#›</a:t>
            </a:fld>
            <a:endParaRPr kumimoji="1" lang="ja-JP" altLang="en-US"/>
          </a:p>
        </p:txBody>
      </p:sp>
    </p:spTree>
    <p:extLst>
      <p:ext uri="{BB962C8B-B14F-4D97-AF65-F5344CB8AC3E}">
        <p14:creationId xmlns:p14="http://schemas.microsoft.com/office/powerpoint/2010/main" val="2781612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C319728-8C8C-475C-BC14-BAF48B75DD3B}" type="datetimeFigureOut">
              <a:rPr kumimoji="1" lang="ja-JP" altLang="en-US" smtClean="0"/>
              <a:t>2023/12/25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4459195-5B7D-4A26-936B-9493609BC0A4}" type="slidenum">
              <a:rPr kumimoji="1" lang="ja-JP" altLang="en-US" smtClean="0"/>
              <a:t>‹#›</a:t>
            </a:fld>
            <a:endParaRPr kumimoji="1" lang="ja-JP" altLang="en-US"/>
          </a:p>
        </p:txBody>
      </p:sp>
    </p:spTree>
    <p:extLst>
      <p:ext uri="{BB962C8B-B14F-4D97-AF65-F5344CB8AC3E}">
        <p14:creationId xmlns:p14="http://schemas.microsoft.com/office/powerpoint/2010/main" val="795451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515791" y="2665532"/>
            <a:ext cx="6520220" cy="4447496"/>
          </a:xfrm>
        </p:spPr>
        <p:txBody>
          <a:bodyPr anchor="b"/>
          <a:lstStyle>
            <a:lvl1pPr>
              <a:defRPr sz="496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515791" y="7155103"/>
            <a:ext cx="6520220" cy="2338833"/>
          </a:xfrm>
        </p:spPr>
        <p:txBody>
          <a:bodyPr/>
          <a:lstStyle>
            <a:lvl1pPr marL="0" indent="0">
              <a:buNone/>
              <a:defRPr sz="1984">
                <a:solidFill>
                  <a:schemeClr val="tx1"/>
                </a:solidFill>
              </a:defRPr>
            </a:lvl1pPr>
            <a:lvl2pPr marL="377967" indent="0">
              <a:buNone/>
              <a:defRPr sz="1653">
                <a:solidFill>
                  <a:schemeClr val="tx1">
                    <a:tint val="75000"/>
                  </a:schemeClr>
                </a:solidFill>
              </a:defRPr>
            </a:lvl2pPr>
            <a:lvl3pPr marL="755934" indent="0">
              <a:buNone/>
              <a:defRPr sz="1488">
                <a:solidFill>
                  <a:schemeClr val="tx1">
                    <a:tint val="75000"/>
                  </a:schemeClr>
                </a:solidFill>
              </a:defRPr>
            </a:lvl3pPr>
            <a:lvl4pPr marL="1133902" indent="0">
              <a:buNone/>
              <a:defRPr sz="1323">
                <a:solidFill>
                  <a:schemeClr val="tx1">
                    <a:tint val="75000"/>
                  </a:schemeClr>
                </a:solidFill>
              </a:defRPr>
            </a:lvl4pPr>
            <a:lvl5pPr marL="1511869" indent="0">
              <a:buNone/>
              <a:defRPr sz="1323">
                <a:solidFill>
                  <a:schemeClr val="tx1">
                    <a:tint val="75000"/>
                  </a:schemeClr>
                </a:solidFill>
              </a:defRPr>
            </a:lvl5pPr>
            <a:lvl6pPr marL="1889836" indent="0">
              <a:buNone/>
              <a:defRPr sz="1323">
                <a:solidFill>
                  <a:schemeClr val="tx1">
                    <a:tint val="75000"/>
                  </a:schemeClr>
                </a:solidFill>
              </a:defRPr>
            </a:lvl6pPr>
            <a:lvl7pPr marL="2267803" indent="0">
              <a:buNone/>
              <a:defRPr sz="1323">
                <a:solidFill>
                  <a:schemeClr val="tx1">
                    <a:tint val="75000"/>
                  </a:schemeClr>
                </a:solidFill>
              </a:defRPr>
            </a:lvl7pPr>
            <a:lvl8pPr marL="2645771" indent="0">
              <a:buNone/>
              <a:defRPr sz="1323">
                <a:solidFill>
                  <a:schemeClr val="tx1">
                    <a:tint val="75000"/>
                  </a:schemeClr>
                </a:solidFill>
              </a:defRPr>
            </a:lvl8pPr>
            <a:lvl9pPr marL="3023738" indent="0">
              <a:buNone/>
              <a:defRPr sz="1323">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4C319728-8C8C-475C-BC14-BAF48B75DD3B}" type="datetimeFigureOut">
              <a:rPr kumimoji="1" lang="ja-JP" altLang="en-US" smtClean="0"/>
              <a:t>2023/12/25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4459195-5B7D-4A26-936B-9493609BC0A4}" type="slidenum">
              <a:rPr kumimoji="1" lang="ja-JP" altLang="en-US" smtClean="0"/>
              <a:t>‹#›</a:t>
            </a:fld>
            <a:endParaRPr kumimoji="1" lang="ja-JP" altLang="en-US"/>
          </a:p>
        </p:txBody>
      </p:sp>
    </p:spTree>
    <p:extLst>
      <p:ext uri="{BB962C8B-B14F-4D97-AF65-F5344CB8AC3E}">
        <p14:creationId xmlns:p14="http://schemas.microsoft.com/office/powerpoint/2010/main" val="1582723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519728" y="2846200"/>
            <a:ext cx="3212862" cy="678385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827085" y="2846200"/>
            <a:ext cx="3212862" cy="678385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4C319728-8C8C-475C-BC14-BAF48B75DD3B}" type="datetimeFigureOut">
              <a:rPr kumimoji="1" lang="ja-JP" altLang="en-US" smtClean="0"/>
              <a:t>2023/12/25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4459195-5B7D-4A26-936B-9493609BC0A4}" type="slidenum">
              <a:rPr kumimoji="1" lang="ja-JP" altLang="en-US" smtClean="0"/>
              <a:t>‹#›</a:t>
            </a:fld>
            <a:endParaRPr kumimoji="1" lang="ja-JP" altLang="en-US"/>
          </a:p>
        </p:txBody>
      </p:sp>
    </p:spTree>
    <p:extLst>
      <p:ext uri="{BB962C8B-B14F-4D97-AF65-F5344CB8AC3E}">
        <p14:creationId xmlns:p14="http://schemas.microsoft.com/office/powerpoint/2010/main" val="2733816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520712" y="569242"/>
            <a:ext cx="6520220" cy="2066590"/>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520713" y="2620980"/>
            <a:ext cx="3198096"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ja-JP" altLang="en-US"/>
              <a:t>マスター テキストの書式設定</a:t>
            </a:r>
          </a:p>
        </p:txBody>
      </p:sp>
      <p:sp>
        <p:nvSpPr>
          <p:cNvPr id="4" name="Content Placeholder 3"/>
          <p:cNvSpPr>
            <a:spLocks noGrp="1"/>
          </p:cNvSpPr>
          <p:nvPr>
            <p:ph sz="half" idx="2"/>
          </p:nvPr>
        </p:nvSpPr>
        <p:spPr>
          <a:xfrm>
            <a:off x="520713" y="3905482"/>
            <a:ext cx="3198096" cy="57443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827086" y="2620980"/>
            <a:ext cx="3213847"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ja-JP" altLang="en-US"/>
              <a:t>マスター テキストの書式設定</a:t>
            </a:r>
          </a:p>
        </p:txBody>
      </p:sp>
      <p:sp>
        <p:nvSpPr>
          <p:cNvPr id="6" name="Content Placeholder 5"/>
          <p:cNvSpPr>
            <a:spLocks noGrp="1"/>
          </p:cNvSpPr>
          <p:nvPr>
            <p:ph sz="quarter" idx="4"/>
          </p:nvPr>
        </p:nvSpPr>
        <p:spPr>
          <a:xfrm>
            <a:off x="3827086" y="3905482"/>
            <a:ext cx="3213847" cy="57443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4C319728-8C8C-475C-BC14-BAF48B75DD3B}" type="datetimeFigureOut">
              <a:rPr kumimoji="1" lang="ja-JP" altLang="en-US" smtClean="0"/>
              <a:t>2023/12/25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64459195-5B7D-4A26-936B-9493609BC0A4}" type="slidenum">
              <a:rPr kumimoji="1" lang="ja-JP" altLang="en-US" smtClean="0"/>
              <a:t>‹#›</a:t>
            </a:fld>
            <a:endParaRPr kumimoji="1" lang="ja-JP" altLang="en-US"/>
          </a:p>
        </p:txBody>
      </p:sp>
    </p:spTree>
    <p:extLst>
      <p:ext uri="{BB962C8B-B14F-4D97-AF65-F5344CB8AC3E}">
        <p14:creationId xmlns:p14="http://schemas.microsoft.com/office/powerpoint/2010/main" val="3374172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4C319728-8C8C-475C-BC14-BAF48B75DD3B}" type="datetimeFigureOut">
              <a:rPr kumimoji="1" lang="ja-JP" altLang="en-US" smtClean="0"/>
              <a:t>2023/12/25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64459195-5B7D-4A26-936B-9493609BC0A4}" type="slidenum">
              <a:rPr kumimoji="1" lang="ja-JP" altLang="en-US" smtClean="0"/>
              <a:t>‹#›</a:t>
            </a:fld>
            <a:endParaRPr kumimoji="1" lang="ja-JP" altLang="en-US"/>
          </a:p>
        </p:txBody>
      </p:sp>
    </p:spTree>
    <p:extLst>
      <p:ext uri="{BB962C8B-B14F-4D97-AF65-F5344CB8AC3E}">
        <p14:creationId xmlns:p14="http://schemas.microsoft.com/office/powerpoint/2010/main" val="3454993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319728-8C8C-475C-BC14-BAF48B75DD3B}" type="datetimeFigureOut">
              <a:rPr kumimoji="1" lang="ja-JP" altLang="en-US" smtClean="0"/>
              <a:t>2023/12/25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64459195-5B7D-4A26-936B-9493609BC0A4}" type="slidenum">
              <a:rPr kumimoji="1" lang="ja-JP" altLang="en-US" smtClean="0"/>
              <a:t>‹#›</a:t>
            </a:fld>
            <a:endParaRPr kumimoji="1" lang="ja-JP" altLang="en-US"/>
          </a:p>
        </p:txBody>
      </p:sp>
    </p:spTree>
    <p:extLst>
      <p:ext uri="{BB962C8B-B14F-4D97-AF65-F5344CB8AC3E}">
        <p14:creationId xmlns:p14="http://schemas.microsoft.com/office/powerpoint/2010/main" val="28965152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ja-JP" altLang="en-US"/>
              <a:t>マスター タイトルの書式設定</a:t>
            </a:r>
            <a:endParaRPr lang="en-US" dirty="0"/>
          </a:p>
        </p:txBody>
      </p:sp>
      <p:sp>
        <p:nvSpPr>
          <p:cNvPr id="3" name="Content Placeholder 2"/>
          <p:cNvSpPr>
            <a:spLocks noGrp="1"/>
          </p:cNvSpPr>
          <p:nvPr>
            <p:ph idx="1"/>
          </p:nvPr>
        </p:nvSpPr>
        <p:spPr>
          <a:xfrm>
            <a:off x="3213847" y="1539425"/>
            <a:ext cx="3827085" cy="7598117"/>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C319728-8C8C-475C-BC14-BAF48B75DD3B}" type="datetimeFigureOut">
              <a:rPr kumimoji="1" lang="ja-JP" altLang="en-US" smtClean="0"/>
              <a:t>2023/12/25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4459195-5B7D-4A26-936B-9493609BC0A4}" type="slidenum">
              <a:rPr kumimoji="1" lang="ja-JP" altLang="en-US" smtClean="0"/>
              <a:t>‹#›</a:t>
            </a:fld>
            <a:endParaRPr kumimoji="1" lang="ja-JP" altLang="en-US"/>
          </a:p>
        </p:txBody>
      </p:sp>
    </p:spTree>
    <p:extLst>
      <p:ext uri="{BB962C8B-B14F-4D97-AF65-F5344CB8AC3E}">
        <p14:creationId xmlns:p14="http://schemas.microsoft.com/office/powerpoint/2010/main" val="943545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213847" y="1539425"/>
            <a:ext cx="3827085" cy="7598117"/>
          </a:xfrm>
        </p:spPr>
        <p:txBody>
          <a:bodyPr anchor="t"/>
          <a:lstStyle>
            <a:lvl1pPr marL="0" indent="0">
              <a:buNone/>
              <a:defRPr sz="2645"/>
            </a:lvl1pPr>
            <a:lvl2pPr marL="377967" indent="0">
              <a:buNone/>
              <a:defRPr sz="2315"/>
            </a:lvl2pPr>
            <a:lvl3pPr marL="755934" indent="0">
              <a:buNone/>
              <a:defRPr sz="1984"/>
            </a:lvl3pPr>
            <a:lvl4pPr marL="1133902" indent="0">
              <a:buNone/>
              <a:defRPr sz="1653"/>
            </a:lvl4pPr>
            <a:lvl5pPr marL="1511869" indent="0">
              <a:buNone/>
              <a:defRPr sz="1653"/>
            </a:lvl5pPr>
            <a:lvl6pPr marL="1889836" indent="0">
              <a:buNone/>
              <a:defRPr sz="1653"/>
            </a:lvl6pPr>
            <a:lvl7pPr marL="2267803" indent="0">
              <a:buNone/>
              <a:defRPr sz="1653"/>
            </a:lvl7pPr>
            <a:lvl8pPr marL="2645771" indent="0">
              <a:buNone/>
              <a:defRPr sz="1653"/>
            </a:lvl8pPr>
            <a:lvl9pPr marL="3023738" indent="0">
              <a:buNone/>
              <a:defRPr sz="1653"/>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C319728-8C8C-475C-BC14-BAF48B75DD3B}" type="datetimeFigureOut">
              <a:rPr kumimoji="1" lang="ja-JP" altLang="en-US" smtClean="0"/>
              <a:t>2023/12/25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4459195-5B7D-4A26-936B-9493609BC0A4}" type="slidenum">
              <a:rPr kumimoji="1" lang="ja-JP" altLang="en-US" smtClean="0"/>
              <a:t>‹#›</a:t>
            </a:fld>
            <a:endParaRPr kumimoji="1" lang="ja-JP" altLang="en-US"/>
          </a:p>
        </p:txBody>
      </p:sp>
    </p:spTree>
    <p:extLst>
      <p:ext uri="{BB962C8B-B14F-4D97-AF65-F5344CB8AC3E}">
        <p14:creationId xmlns:p14="http://schemas.microsoft.com/office/powerpoint/2010/main" val="873585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2"/>
            <a:ext cx="6520220" cy="2066590"/>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519728" y="9909729"/>
            <a:ext cx="1700927" cy="569240"/>
          </a:xfrm>
          <a:prstGeom prst="rect">
            <a:avLst/>
          </a:prstGeom>
        </p:spPr>
        <p:txBody>
          <a:bodyPr vert="horz" lIns="91440" tIns="45720" rIns="91440" bIns="45720" rtlCol="0" anchor="ctr"/>
          <a:lstStyle>
            <a:lvl1pPr algn="l">
              <a:defRPr sz="992">
                <a:solidFill>
                  <a:schemeClr val="tx1">
                    <a:tint val="75000"/>
                  </a:schemeClr>
                </a:solidFill>
              </a:defRPr>
            </a:lvl1pPr>
          </a:lstStyle>
          <a:p>
            <a:fld id="{4C319728-8C8C-475C-BC14-BAF48B75DD3B}" type="datetimeFigureOut">
              <a:rPr kumimoji="1" lang="ja-JP" altLang="en-US" smtClean="0"/>
              <a:t>2023/12/25</a:t>
            </a:fld>
            <a:endParaRPr kumimoji="1" lang="ja-JP" altLang="en-US"/>
          </a:p>
        </p:txBody>
      </p:sp>
      <p:sp>
        <p:nvSpPr>
          <p:cNvPr id="5" name="Footer Placeholder 4"/>
          <p:cNvSpPr>
            <a:spLocks noGrp="1"/>
          </p:cNvSpPr>
          <p:nvPr>
            <p:ph type="ftr" sz="quarter" idx="3"/>
          </p:nvPr>
        </p:nvSpPr>
        <p:spPr>
          <a:xfrm>
            <a:off x="2504143" y="9909729"/>
            <a:ext cx="2551390" cy="569240"/>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5339020" y="9909729"/>
            <a:ext cx="1700927" cy="569240"/>
          </a:xfrm>
          <a:prstGeom prst="rect">
            <a:avLst/>
          </a:prstGeom>
        </p:spPr>
        <p:txBody>
          <a:bodyPr vert="horz" lIns="91440" tIns="45720" rIns="91440" bIns="45720" rtlCol="0" anchor="ctr"/>
          <a:lstStyle>
            <a:lvl1pPr algn="r">
              <a:defRPr sz="992">
                <a:solidFill>
                  <a:schemeClr val="tx1">
                    <a:tint val="75000"/>
                  </a:schemeClr>
                </a:solidFill>
              </a:defRPr>
            </a:lvl1pPr>
          </a:lstStyle>
          <a:p>
            <a:fld id="{64459195-5B7D-4A26-936B-9493609BC0A4}" type="slidenum">
              <a:rPr kumimoji="1" lang="ja-JP" altLang="en-US" smtClean="0"/>
              <a:t>‹#›</a:t>
            </a:fld>
            <a:endParaRPr kumimoji="1" lang="ja-JP" altLang="en-US"/>
          </a:p>
        </p:txBody>
      </p:sp>
    </p:spTree>
    <p:extLst>
      <p:ext uri="{BB962C8B-B14F-4D97-AF65-F5344CB8AC3E}">
        <p14:creationId xmlns:p14="http://schemas.microsoft.com/office/powerpoint/2010/main" val="327487409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755934" rtl="0" eaLnBrk="1" latinLnBrk="0" hangingPunct="1">
        <a:lnSpc>
          <a:spcPct val="90000"/>
        </a:lnSpc>
        <a:spcBef>
          <a:spcPct val="0"/>
        </a:spcBef>
        <a:buNone/>
        <a:defRPr kumimoji="1"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kumimoji="1"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p:bodyStyle>
    <p:otherStyle>
      <a:defPPr>
        <a:defRPr lang="en-US"/>
      </a:defPPr>
      <a:lvl1pPr marL="0" algn="l" defTabSz="755934" rtl="0" eaLnBrk="1" latinLnBrk="0" hangingPunct="1">
        <a:defRPr kumimoji="1" sz="1488" kern="1200">
          <a:solidFill>
            <a:schemeClr val="tx1"/>
          </a:solidFill>
          <a:latin typeface="+mn-lt"/>
          <a:ea typeface="+mn-ea"/>
          <a:cs typeface="+mn-cs"/>
        </a:defRPr>
      </a:lvl1pPr>
      <a:lvl2pPr marL="377967" algn="l" defTabSz="755934" rtl="0" eaLnBrk="1" latinLnBrk="0" hangingPunct="1">
        <a:defRPr kumimoji="1" sz="1488" kern="1200">
          <a:solidFill>
            <a:schemeClr val="tx1"/>
          </a:solidFill>
          <a:latin typeface="+mn-lt"/>
          <a:ea typeface="+mn-ea"/>
          <a:cs typeface="+mn-cs"/>
        </a:defRPr>
      </a:lvl2pPr>
      <a:lvl3pPr marL="755934" algn="l" defTabSz="755934" rtl="0" eaLnBrk="1" latinLnBrk="0" hangingPunct="1">
        <a:defRPr kumimoji="1" sz="1488" kern="1200">
          <a:solidFill>
            <a:schemeClr val="tx1"/>
          </a:solidFill>
          <a:latin typeface="+mn-lt"/>
          <a:ea typeface="+mn-ea"/>
          <a:cs typeface="+mn-cs"/>
        </a:defRPr>
      </a:lvl3pPr>
      <a:lvl4pPr marL="1133902" algn="l" defTabSz="755934" rtl="0" eaLnBrk="1" latinLnBrk="0" hangingPunct="1">
        <a:defRPr kumimoji="1" sz="1488" kern="1200">
          <a:solidFill>
            <a:schemeClr val="tx1"/>
          </a:solidFill>
          <a:latin typeface="+mn-lt"/>
          <a:ea typeface="+mn-ea"/>
          <a:cs typeface="+mn-cs"/>
        </a:defRPr>
      </a:lvl4pPr>
      <a:lvl5pPr marL="1511869" algn="l" defTabSz="755934" rtl="0" eaLnBrk="1" latinLnBrk="0" hangingPunct="1">
        <a:defRPr kumimoji="1" sz="1488" kern="1200">
          <a:solidFill>
            <a:schemeClr val="tx1"/>
          </a:solidFill>
          <a:latin typeface="+mn-lt"/>
          <a:ea typeface="+mn-ea"/>
          <a:cs typeface="+mn-cs"/>
        </a:defRPr>
      </a:lvl5pPr>
      <a:lvl6pPr marL="1889836" algn="l" defTabSz="755934" rtl="0" eaLnBrk="1" latinLnBrk="0" hangingPunct="1">
        <a:defRPr kumimoji="1" sz="1488" kern="1200">
          <a:solidFill>
            <a:schemeClr val="tx1"/>
          </a:solidFill>
          <a:latin typeface="+mn-lt"/>
          <a:ea typeface="+mn-ea"/>
          <a:cs typeface="+mn-cs"/>
        </a:defRPr>
      </a:lvl6pPr>
      <a:lvl7pPr marL="2267803" algn="l" defTabSz="755934" rtl="0" eaLnBrk="1" latinLnBrk="0" hangingPunct="1">
        <a:defRPr kumimoji="1" sz="1488" kern="1200">
          <a:solidFill>
            <a:schemeClr val="tx1"/>
          </a:solidFill>
          <a:latin typeface="+mn-lt"/>
          <a:ea typeface="+mn-ea"/>
          <a:cs typeface="+mn-cs"/>
        </a:defRPr>
      </a:lvl7pPr>
      <a:lvl8pPr marL="2645771" algn="l" defTabSz="755934" rtl="0" eaLnBrk="1" latinLnBrk="0" hangingPunct="1">
        <a:defRPr kumimoji="1" sz="1488" kern="1200">
          <a:solidFill>
            <a:schemeClr val="tx1"/>
          </a:solidFill>
          <a:latin typeface="+mn-lt"/>
          <a:ea typeface="+mn-ea"/>
          <a:cs typeface="+mn-cs"/>
        </a:defRPr>
      </a:lvl8pPr>
      <a:lvl9pPr marL="3023738" algn="l" defTabSz="755934" rtl="0" eaLnBrk="1" latinLnBrk="0" hangingPunct="1">
        <a:defRPr kumimoji="1"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awesome-store.jp/free/shoplis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2.jp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0.jpg"/><Relationship Id="rId3" Type="http://schemas.openxmlformats.org/officeDocument/2006/relationships/image" Target="../media/image5.png"/><Relationship Id="rId7" Type="http://schemas.openxmlformats.org/officeDocument/2006/relationships/image" Target="../media/image7.png"/><Relationship Id="rId12" Type="http://schemas.microsoft.com/office/2007/relationships/hdphoto" Target="../media/hdphoto5.wdp"/><Relationship Id="rId2" Type="http://schemas.openxmlformats.org/officeDocument/2006/relationships/image" Target="../media/image4.jpe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9.png"/><Relationship Id="rId5" Type="http://schemas.openxmlformats.org/officeDocument/2006/relationships/image" Target="../media/image6.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8.png"/><Relationship Id="rId14" Type="http://schemas.openxmlformats.org/officeDocument/2006/relationships/image" Target="../media/image11.jpeg"/></Relationships>
</file>

<file path=ppt/slides/_rels/slide3.xml.rels><?xml version="1.0" encoding="UTF-8" standalone="yes"?>
<Relationships xmlns="http://schemas.openxmlformats.org/package/2006/relationships"><Relationship Id="rId8" Type="http://schemas.openxmlformats.org/officeDocument/2006/relationships/image" Target="../media/image15.jpg"/><Relationship Id="rId13" Type="http://schemas.openxmlformats.org/officeDocument/2006/relationships/image" Target="../media/image18.jpg"/><Relationship Id="rId3" Type="http://schemas.openxmlformats.org/officeDocument/2006/relationships/image" Target="../media/image12.jpg"/><Relationship Id="rId7" Type="http://schemas.microsoft.com/office/2007/relationships/hdphoto" Target="../media/hdphoto7.wdp"/><Relationship Id="rId12" Type="http://schemas.microsoft.com/office/2007/relationships/hdphoto" Target="../media/hdphoto9.wdp"/><Relationship Id="rId2" Type="http://schemas.openxmlformats.org/officeDocument/2006/relationships/image" Target="../media/image4.jpeg"/><Relationship Id="rId16" Type="http://schemas.openxmlformats.org/officeDocument/2006/relationships/image" Target="../media/image21.jp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7.png"/><Relationship Id="rId5" Type="http://schemas.microsoft.com/office/2007/relationships/hdphoto" Target="../media/hdphoto6.wdp"/><Relationship Id="rId15" Type="http://schemas.openxmlformats.org/officeDocument/2006/relationships/image" Target="../media/image20.jpeg"/><Relationship Id="rId10" Type="http://schemas.microsoft.com/office/2007/relationships/hdphoto" Target="../media/hdphoto8.wdp"/><Relationship Id="rId4" Type="http://schemas.openxmlformats.org/officeDocument/2006/relationships/image" Target="../media/image13.png"/><Relationship Id="rId9" Type="http://schemas.openxmlformats.org/officeDocument/2006/relationships/image" Target="../media/image16.png"/><Relationship Id="rId14" Type="http://schemas.openxmlformats.org/officeDocument/2006/relationships/image" Target="../media/image19.jpg"/></Relationships>
</file>

<file path=ppt/slides/_rels/slide4.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hyperlink" Target="https://www.instagram.com/awesomestore_jp/" TargetMode="External"/><Relationship Id="rId7" Type="http://schemas.openxmlformats.org/officeDocument/2006/relationships/hyperlink" Target="mailto:pr@represent-as.jp" TargetMode="External"/><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hyperlink" Target="https://www.tiktok.com/@awesome_store036?is_from_webapp=1&amp;sender_device=pc" TargetMode="External"/><Relationship Id="rId5" Type="http://schemas.openxmlformats.org/officeDocument/2006/relationships/hyperlink" Target="https://lin.ee/jOWoUmP" TargetMode="External"/><Relationship Id="rId4" Type="http://schemas.openxmlformats.org/officeDocument/2006/relationships/hyperlink" Target="https://twitter.com/awesomestore417" TargetMode="External"/><Relationship Id="rId9"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テキスト ボックス 24">
            <a:extLst>
              <a:ext uri="{FF2B5EF4-FFF2-40B4-BE49-F238E27FC236}">
                <a16:creationId xmlns:a16="http://schemas.microsoft.com/office/drawing/2014/main" id="{44CA8B76-2C36-474C-B16C-1A4BCB7AABD0}"/>
              </a:ext>
            </a:extLst>
          </p:cNvPr>
          <p:cNvSpPr txBox="1"/>
          <p:nvPr/>
        </p:nvSpPr>
        <p:spPr>
          <a:xfrm>
            <a:off x="78825" y="473599"/>
            <a:ext cx="1358064" cy="424475"/>
          </a:xfrm>
          <a:prstGeom prst="rect">
            <a:avLst/>
          </a:prstGeom>
          <a:noFill/>
        </p:spPr>
        <p:txBody>
          <a:bodyPr wrap="none" rtlCol="0">
            <a:spAutoFit/>
          </a:bodyPr>
          <a:lstStyle/>
          <a:p>
            <a:r>
              <a:rPr kumimoji="1" lang="ja-JP" altLang="en-US" sz="1079" b="1" dirty="0">
                <a:latin typeface="メイリオ" panose="020B0604030504040204" pitchFamily="50" charset="-128"/>
                <a:ea typeface="メイリオ" panose="020B0604030504040204" pitchFamily="50" charset="-128"/>
              </a:rPr>
              <a:t>報道関係者各位</a:t>
            </a:r>
            <a:endParaRPr kumimoji="1" lang="en-US" altLang="ja-JP" sz="1079" b="1" dirty="0">
              <a:latin typeface="メイリオ" panose="020B0604030504040204" pitchFamily="50" charset="-128"/>
              <a:ea typeface="メイリオ" panose="020B0604030504040204" pitchFamily="50" charset="-128"/>
            </a:endParaRPr>
          </a:p>
          <a:p>
            <a:r>
              <a:rPr kumimoji="1" lang="en-US" altLang="ja-JP" sz="1079" b="1" dirty="0">
                <a:latin typeface="メイリオ" panose="020B0604030504040204" pitchFamily="50" charset="-128"/>
                <a:ea typeface="メイリオ" panose="020B0604030504040204" pitchFamily="50" charset="-128"/>
              </a:rPr>
              <a:t>PRESS</a:t>
            </a:r>
            <a:r>
              <a:rPr kumimoji="1" lang="ja-JP" altLang="en-US" sz="1079" b="1" dirty="0">
                <a:latin typeface="メイリオ" panose="020B0604030504040204" pitchFamily="50" charset="-128"/>
                <a:ea typeface="メイリオ" panose="020B0604030504040204" pitchFamily="50" charset="-128"/>
              </a:rPr>
              <a:t> </a:t>
            </a:r>
            <a:r>
              <a:rPr kumimoji="1" lang="en-US" altLang="ja-JP" sz="1079" b="1" dirty="0">
                <a:latin typeface="メイリオ" panose="020B0604030504040204" pitchFamily="50" charset="-128"/>
                <a:ea typeface="メイリオ" panose="020B0604030504040204" pitchFamily="50" charset="-128"/>
              </a:rPr>
              <a:t>RELEASE</a:t>
            </a:r>
            <a:endParaRPr kumimoji="1" lang="ja-JP" altLang="en-US" sz="1079" b="1" dirty="0">
              <a:latin typeface="メイリオ" panose="020B0604030504040204" pitchFamily="50" charset="-128"/>
              <a:ea typeface="メイリオ" panose="020B0604030504040204" pitchFamily="50" charset="-128"/>
            </a:endParaRPr>
          </a:p>
        </p:txBody>
      </p:sp>
      <p:sp>
        <p:nvSpPr>
          <p:cNvPr id="13" name="テキスト ボックス 12">
            <a:extLst>
              <a:ext uri="{FF2B5EF4-FFF2-40B4-BE49-F238E27FC236}">
                <a16:creationId xmlns:a16="http://schemas.microsoft.com/office/drawing/2014/main" id="{5E998ADA-B086-4940-921B-D78AD7B1C3B9}"/>
              </a:ext>
            </a:extLst>
          </p:cNvPr>
          <p:cNvSpPr txBox="1"/>
          <p:nvPr/>
        </p:nvSpPr>
        <p:spPr>
          <a:xfrm>
            <a:off x="4617843" y="581231"/>
            <a:ext cx="2941832" cy="424475"/>
          </a:xfrm>
          <a:prstGeom prst="rect">
            <a:avLst/>
          </a:prstGeom>
          <a:noFill/>
        </p:spPr>
        <p:txBody>
          <a:bodyPr wrap="none" rtlCol="0">
            <a:spAutoFit/>
          </a:bodyPr>
          <a:lstStyle/>
          <a:p>
            <a:pPr algn="r"/>
            <a:r>
              <a:rPr kumimoji="1" lang="en-US" altLang="ja-JP" sz="1079" b="1" dirty="0">
                <a:latin typeface="メイリオ" panose="020B0604030504040204" pitchFamily="50" charset="-128"/>
                <a:ea typeface="メイリオ" panose="020B0604030504040204" pitchFamily="50" charset="-128"/>
              </a:rPr>
              <a:t>2023</a:t>
            </a:r>
            <a:r>
              <a:rPr kumimoji="1" lang="ja-JP" altLang="en-US" sz="1079" b="1" dirty="0">
                <a:latin typeface="メイリオ" panose="020B0604030504040204" pitchFamily="50" charset="-128"/>
                <a:ea typeface="メイリオ" panose="020B0604030504040204" pitchFamily="50" charset="-128"/>
              </a:rPr>
              <a:t>年</a:t>
            </a:r>
            <a:r>
              <a:rPr kumimoji="1" lang="en-US" altLang="ja-JP" sz="1079" b="1" dirty="0">
                <a:latin typeface="メイリオ" panose="020B0604030504040204" pitchFamily="50" charset="-128"/>
                <a:ea typeface="メイリオ" panose="020B0604030504040204" pitchFamily="50" charset="-128"/>
              </a:rPr>
              <a:t>12</a:t>
            </a:r>
            <a:r>
              <a:rPr kumimoji="1" lang="ja-JP" altLang="en-US" sz="1079" b="1" dirty="0">
                <a:latin typeface="メイリオ" panose="020B0604030504040204" pitchFamily="50" charset="-128"/>
                <a:ea typeface="メイリオ" panose="020B0604030504040204" pitchFamily="50" charset="-128"/>
              </a:rPr>
              <a:t>月</a:t>
            </a:r>
            <a:r>
              <a:rPr kumimoji="1" lang="en-US" altLang="ja-JP" sz="1079" b="1" dirty="0">
                <a:latin typeface="メイリオ" panose="020B0604030504040204" pitchFamily="50" charset="-128"/>
                <a:ea typeface="メイリオ" panose="020B0604030504040204" pitchFamily="50" charset="-128"/>
              </a:rPr>
              <a:t>22</a:t>
            </a:r>
            <a:r>
              <a:rPr kumimoji="1" lang="ja-JP" altLang="en-US" sz="1079" b="1" dirty="0">
                <a:latin typeface="メイリオ" panose="020B0604030504040204" pitchFamily="50" charset="-128"/>
                <a:ea typeface="メイリオ" panose="020B0604030504040204" pitchFamily="50" charset="-128"/>
              </a:rPr>
              <a:t>日</a:t>
            </a:r>
            <a:endParaRPr kumimoji="1" lang="en-US" altLang="ja-JP" sz="1079" b="1" dirty="0">
              <a:latin typeface="メイリオ" panose="020B0604030504040204" pitchFamily="50" charset="-128"/>
              <a:ea typeface="メイリオ" panose="020B0604030504040204" pitchFamily="50" charset="-128"/>
            </a:endParaRPr>
          </a:p>
          <a:p>
            <a:pPr algn="r"/>
            <a:r>
              <a:rPr kumimoji="1" lang="ja-JP" altLang="en-US" sz="1079" b="1" dirty="0">
                <a:latin typeface="メイリオ" panose="020B0604030504040204" pitchFamily="50" charset="-128"/>
                <a:ea typeface="メイリオ" panose="020B0604030504040204" pitchFamily="50" charset="-128"/>
              </a:rPr>
              <a:t>株式会社リテールトランスフォーメーション</a:t>
            </a:r>
            <a:endParaRPr kumimoji="1" lang="en-US" altLang="ja-JP" sz="1079" b="1" dirty="0">
              <a:latin typeface="メイリオ" panose="020B0604030504040204" pitchFamily="50" charset="-128"/>
              <a:ea typeface="メイリオ" panose="020B0604030504040204" pitchFamily="50" charset="-128"/>
            </a:endParaRPr>
          </a:p>
        </p:txBody>
      </p:sp>
      <p:sp>
        <p:nvSpPr>
          <p:cNvPr id="15" name="正方形/長方形 14">
            <a:extLst>
              <a:ext uri="{FF2B5EF4-FFF2-40B4-BE49-F238E27FC236}">
                <a16:creationId xmlns:a16="http://schemas.microsoft.com/office/drawing/2014/main" id="{2527F15D-C5AB-467A-9863-36415F28F1A5}"/>
              </a:ext>
            </a:extLst>
          </p:cNvPr>
          <p:cNvSpPr/>
          <p:nvPr/>
        </p:nvSpPr>
        <p:spPr>
          <a:xfrm>
            <a:off x="0" y="9961632"/>
            <a:ext cx="7559675" cy="7301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115" dirty="0"/>
          </a:p>
        </p:txBody>
      </p:sp>
      <p:sp>
        <p:nvSpPr>
          <p:cNvPr id="16" name="正方形/長方形 15">
            <a:extLst>
              <a:ext uri="{FF2B5EF4-FFF2-40B4-BE49-F238E27FC236}">
                <a16:creationId xmlns:a16="http://schemas.microsoft.com/office/drawing/2014/main" id="{43E4E753-9D83-425D-918B-862143428602}"/>
              </a:ext>
            </a:extLst>
          </p:cNvPr>
          <p:cNvSpPr/>
          <p:nvPr/>
        </p:nvSpPr>
        <p:spPr>
          <a:xfrm>
            <a:off x="0" y="1091553"/>
            <a:ext cx="7559669" cy="15019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115" dirty="0"/>
          </a:p>
        </p:txBody>
      </p:sp>
      <p:sp>
        <p:nvSpPr>
          <p:cNvPr id="18" name="テキスト ボックス 17">
            <a:extLst>
              <a:ext uri="{FF2B5EF4-FFF2-40B4-BE49-F238E27FC236}">
                <a16:creationId xmlns:a16="http://schemas.microsoft.com/office/drawing/2014/main" id="{94C30668-B643-4A69-A18A-B38E68023817}"/>
              </a:ext>
            </a:extLst>
          </p:cNvPr>
          <p:cNvSpPr txBox="1"/>
          <p:nvPr/>
        </p:nvSpPr>
        <p:spPr>
          <a:xfrm>
            <a:off x="-9" y="1110639"/>
            <a:ext cx="7559675" cy="1446550"/>
          </a:xfrm>
          <a:prstGeom prst="rect">
            <a:avLst/>
          </a:prstGeom>
          <a:noFill/>
        </p:spPr>
        <p:txBody>
          <a:bodyPr wrap="square" rtlCol="0">
            <a:spAutoFit/>
          </a:bodyPr>
          <a:lstStyle/>
          <a:p>
            <a:pPr algn="ctr"/>
            <a:r>
              <a:rPr kumimoji="1" lang="ja-JP" altLang="en-US" sz="2000" b="1" spc="100" dirty="0">
                <a:solidFill>
                  <a:schemeClr val="bg1"/>
                </a:solidFill>
                <a:latin typeface="メイリオ" panose="020B0604030504040204" pitchFamily="50" charset="-128"/>
                <a:ea typeface="メイリオ" panose="020B0604030504040204" pitchFamily="50" charset="-128"/>
              </a:rPr>
              <a:t>新潟県初上陸！</a:t>
            </a:r>
            <a:endParaRPr kumimoji="1" lang="en-US" altLang="ja-JP" sz="2000" b="1" spc="130" dirty="0">
              <a:solidFill>
                <a:schemeClr val="bg1"/>
              </a:solidFill>
              <a:latin typeface="メイリオ" panose="020B0604030504040204" pitchFamily="50" charset="-128"/>
              <a:ea typeface="メイリオ" panose="020B0604030504040204" pitchFamily="50" charset="-128"/>
            </a:endParaRPr>
          </a:p>
          <a:p>
            <a:pPr algn="ctr"/>
            <a:r>
              <a:rPr kumimoji="1" lang="en-US" altLang="ja-JP" sz="2000" b="1" spc="130" dirty="0">
                <a:solidFill>
                  <a:schemeClr val="bg1"/>
                </a:solidFill>
                <a:latin typeface="メイリオ" panose="020B0604030504040204" pitchFamily="50" charset="-128"/>
                <a:ea typeface="メイリオ" panose="020B0604030504040204" pitchFamily="50" charset="-128"/>
              </a:rPr>
              <a:t>POP UP SHOP</a:t>
            </a:r>
            <a:r>
              <a:rPr kumimoji="1" lang="ja-JP" altLang="en-US" sz="2000" b="1" spc="130" dirty="0">
                <a:solidFill>
                  <a:schemeClr val="bg1"/>
                </a:solidFill>
                <a:latin typeface="メイリオ" panose="020B0604030504040204" pitchFamily="50" charset="-128"/>
                <a:ea typeface="メイリオ" panose="020B0604030504040204" pitchFamily="50" charset="-128"/>
              </a:rPr>
              <a:t>！ </a:t>
            </a:r>
            <a:endParaRPr kumimoji="1" lang="en-US" altLang="ja-JP" sz="2000" b="1" spc="130" dirty="0">
              <a:solidFill>
                <a:schemeClr val="bg1"/>
              </a:solidFill>
              <a:latin typeface="メイリオ" panose="020B0604030504040204" pitchFamily="50" charset="-128"/>
              <a:ea typeface="メイリオ" panose="020B0604030504040204" pitchFamily="50" charset="-128"/>
            </a:endParaRPr>
          </a:p>
          <a:p>
            <a:pPr algn="ctr"/>
            <a:r>
              <a:rPr kumimoji="1" lang="ja-JP" altLang="en-US" sz="1600" b="1" spc="130" dirty="0">
                <a:solidFill>
                  <a:schemeClr val="bg1"/>
                </a:solidFill>
                <a:latin typeface="メイリオ" panose="020B0604030504040204" pitchFamily="50" charset="-128"/>
                <a:ea typeface="メイリオ" panose="020B0604030504040204" pitchFamily="50" charset="-128"/>
              </a:rPr>
              <a:t>ライフスタイルショップ「オーサムストア」 </a:t>
            </a:r>
            <a:r>
              <a:rPr kumimoji="1" lang="en-US" altLang="ja-JP" sz="1600" b="1" spc="130" dirty="0">
                <a:solidFill>
                  <a:schemeClr val="bg1"/>
                </a:solidFill>
                <a:latin typeface="メイリオ" panose="020B0604030504040204" pitchFamily="50" charset="-128"/>
                <a:ea typeface="メイリオ" panose="020B0604030504040204" pitchFamily="50" charset="-128"/>
              </a:rPr>
              <a:t>POP UP SHOP</a:t>
            </a:r>
            <a:r>
              <a:rPr kumimoji="1" lang="ja-JP" altLang="en-US" sz="1600" b="1" spc="130" dirty="0">
                <a:solidFill>
                  <a:schemeClr val="bg1"/>
                </a:solidFill>
                <a:latin typeface="メイリオ" panose="020B0604030504040204" pitchFamily="50" charset="-128"/>
                <a:ea typeface="メイリオ" panose="020B0604030504040204" pitchFamily="50" charset="-128"/>
              </a:rPr>
              <a:t>を</a:t>
            </a:r>
            <a:endParaRPr kumimoji="1" lang="en-US" altLang="ja-JP" sz="1600" b="1" spc="130" dirty="0">
              <a:solidFill>
                <a:schemeClr val="bg1"/>
              </a:solidFill>
              <a:latin typeface="メイリオ" panose="020B0604030504040204" pitchFamily="50" charset="-128"/>
              <a:ea typeface="メイリオ" panose="020B0604030504040204" pitchFamily="50" charset="-128"/>
            </a:endParaRPr>
          </a:p>
          <a:p>
            <a:pPr algn="ctr"/>
            <a:r>
              <a:rPr kumimoji="1" lang="ja-JP" altLang="en-US" sz="1600" b="1" spc="130" dirty="0">
                <a:solidFill>
                  <a:schemeClr val="bg1"/>
                </a:solidFill>
                <a:latin typeface="メイリオ" panose="020B0604030504040204" pitchFamily="50" charset="-128"/>
                <a:ea typeface="メイリオ" panose="020B0604030504040204" pitchFamily="50" charset="-128"/>
              </a:rPr>
              <a:t>「蔦屋書店 新潟中央インター店」</a:t>
            </a:r>
            <a:r>
              <a:rPr kumimoji="1" lang="ja-JP" altLang="en-US" sz="700" b="1" spc="130" dirty="0">
                <a:solidFill>
                  <a:schemeClr val="bg1"/>
                </a:solidFill>
                <a:latin typeface="メイリオ" panose="020B0604030504040204" pitchFamily="50" charset="-128"/>
                <a:ea typeface="メイリオ" panose="020B0604030504040204" pitchFamily="50" charset="-128"/>
              </a:rPr>
              <a:t>（株式会社トップカルチャー／新潟市西区、代表取締役社長</a:t>
            </a:r>
            <a:r>
              <a:rPr kumimoji="1" lang="en-US" altLang="ja-JP" sz="700" b="1" spc="130" dirty="0">
                <a:solidFill>
                  <a:schemeClr val="bg1"/>
                </a:solidFill>
                <a:latin typeface="メイリオ" panose="020B0604030504040204" pitchFamily="50" charset="-128"/>
                <a:ea typeface="メイリオ" panose="020B0604030504040204" pitchFamily="50" charset="-128"/>
              </a:rPr>
              <a:t>CEO</a:t>
            </a:r>
            <a:r>
              <a:rPr kumimoji="1" lang="ja-JP" altLang="en-US" sz="700" b="1" spc="130" dirty="0">
                <a:solidFill>
                  <a:schemeClr val="bg1"/>
                </a:solidFill>
                <a:latin typeface="メイリオ" panose="020B0604030504040204" pitchFamily="50" charset="-128"/>
                <a:ea typeface="メイリオ" panose="020B0604030504040204" pitchFamily="50" charset="-128"/>
              </a:rPr>
              <a:t>： 清水大輔）</a:t>
            </a:r>
            <a:r>
              <a:rPr kumimoji="1" lang="ja-JP" altLang="en-US" sz="1600" b="1" spc="130" dirty="0">
                <a:solidFill>
                  <a:schemeClr val="bg1"/>
                </a:solidFill>
                <a:latin typeface="メイリオ" panose="020B0604030504040204" pitchFamily="50" charset="-128"/>
                <a:ea typeface="メイリオ" panose="020B0604030504040204" pitchFamily="50" charset="-128"/>
              </a:rPr>
              <a:t>にオープン！</a:t>
            </a:r>
            <a:endParaRPr kumimoji="1" lang="en-US" altLang="ja-JP" sz="1600" b="1" spc="130" dirty="0">
              <a:solidFill>
                <a:schemeClr val="bg1"/>
              </a:solidFill>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18272288-0377-4B71-A6A7-4DE678B185BE}"/>
              </a:ext>
            </a:extLst>
          </p:cNvPr>
          <p:cNvSpPr txBox="1"/>
          <p:nvPr/>
        </p:nvSpPr>
        <p:spPr>
          <a:xfrm>
            <a:off x="0" y="9986220"/>
            <a:ext cx="7559675" cy="689932"/>
          </a:xfrm>
          <a:prstGeom prst="rect">
            <a:avLst/>
          </a:prstGeom>
          <a:noFill/>
        </p:spPr>
        <p:txBody>
          <a:bodyPr wrap="square" rtlCol="0">
            <a:spAutoFit/>
          </a:bodyPr>
          <a:lstStyle/>
          <a:p>
            <a:pPr algn="ctr"/>
            <a:r>
              <a:rPr kumimoji="1" lang="ja-JP" altLang="en-US" sz="971" b="1" dirty="0">
                <a:solidFill>
                  <a:schemeClr val="bg1"/>
                </a:solidFill>
                <a:latin typeface="メイリオ" panose="020B0604030504040204" pitchFamily="50" charset="-128"/>
                <a:ea typeface="メイリオ" panose="020B0604030504040204" pitchFamily="50" charset="-128"/>
              </a:rPr>
              <a:t>＜お問合せ先＞</a:t>
            </a:r>
          </a:p>
          <a:p>
            <a:pPr algn="ctr"/>
            <a:r>
              <a:rPr kumimoji="1" lang="ja-JP" altLang="en-US" sz="971" b="1" dirty="0">
                <a:solidFill>
                  <a:schemeClr val="bg1"/>
                </a:solidFill>
                <a:latin typeface="メイリオ" panose="020B0604030504040204" pitchFamily="50" charset="-128"/>
                <a:ea typeface="メイリオ" panose="020B0604030504040204" pitchFamily="50" charset="-128"/>
              </a:rPr>
              <a:t>株式会社リテールトランスフォーメーション 広報担当 東　大聖</a:t>
            </a:r>
          </a:p>
          <a:p>
            <a:pPr algn="ctr"/>
            <a:r>
              <a:rPr kumimoji="1" lang="en-US" altLang="ja-JP" sz="971" b="1" dirty="0">
                <a:solidFill>
                  <a:schemeClr val="bg1"/>
                </a:solidFill>
                <a:latin typeface="メイリオ" panose="020B0604030504040204" pitchFamily="50" charset="-128"/>
                <a:ea typeface="メイリオ" panose="020B0604030504040204" pitchFamily="50" charset="-128"/>
              </a:rPr>
              <a:t>MAIL pr@awesome-as.jp / TEL 03-6665-8710</a:t>
            </a:r>
          </a:p>
          <a:p>
            <a:pPr algn="ctr"/>
            <a:r>
              <a:rPr kumimoji="1" lang="ja-JP" altLang="en-US" sz="971" b="1" dirty="0">
                <a:solidFill>
                  <a:schemeClr val="bg1"/>
                </a:solidFill>
                <a:latin typeface="メイリオ" panose="020B0604030504040204" pitchFamily="50" charset="-128"/>
                <a:ea typeface="メイリオ" panose="020B0604030504040204" pitchFamily="50" charset="-128"/>
              </a:rPr>
              <a:t>〒</a:t>
            </a:r>
            <a:r>
              <a:rPr kumimoji="1" lang="en-US" altLang="ja-JP" sz="971" b="1" dirty="0">
                <a:solidFill>
                  <a:schemeClr val="bg1"/>
                </a:solidFill>
                <a:latin typeface="メイリオ" panose="020B0604030504040204" pitchFamily="50" charset="-128"/>
                <a:ea typeface="メイリオ" panose="020B0604030504040204" pitchFamily="50" charset="-128"/>
              </a:rPr>
              <a:t>108-0073</a:t>
            </a:r>
            <a:r>
              <a:rPr kumimoji="1" lang="ja-JP" altLang="en-US" sz="971" b="1" dirty="0">
                <a:solidFill>
                  <a:schemeClr val="bg1"/>
                </a:solidFill>
                <a:latin typeface="メイリオ" panose="020B0604030504040204" pitchFamily="50" charset="-128"/>
                <a:ea typeface="メイリオ" panose="020B0604030504040204" pitchFamily="50" charset="-128"/>
              </a:rPr>
              <a:t>　東京都港区三田３丁目</a:t>
            </a:r>
            <a:r>
              <a:rPr kumimoji="1" lang="en-US" altLang="ja-JP" sz="971" b="1" dirty="0">
                <a:solidFill>
                  <a:schemeClr val="bg1"/>
                </a:solidFill>
                <a:latin typeface="メイリオ" panose="020B0604030504040204" pitchFamily="50" charset="-128"/>
                <a:ea typeface="メイリオ" panose="020B0604030504040204" pitchFamily="50" charset="-128"/>
              </a:rPr>
              <a:t>13</a:t>
            </a:r>
            <a:r>
              <a:rPr kumimoji="1" lang="ja-JP" altLang="en-US" sz="971" b="1" dirty="0">
                <a:solidFill>
                  <a:schemeClr val="bg1"/>
                </a:solidFill>
                <a:latin typeface="メイリオ" panose="020B0604030504040204" pitchFamily="50" charset="-128"/>
                <a:ea typeface="メイリオ" panose="020B0604030504040204" pitchFamily="50" charset="-128"/>
              </a:rPr>
              <a:t>番</a:t>
            </a:r>
            <a:r>
              <a:rPr kumimoji="1" lang="en-US" altLang="ja-JP" sz="971" b="1" dirty="0">
                <a:solidFill>
                  <a:schemeClr val="bg1"/>
                </a:solidFill>
                <a:latin typeface="メイリオ" panose="020B0604030504040204" pitchFamily="50" charset="-128"/>
                <a:ea typeface="メイリオ" panose="020B0604030504040204" pitchFamily="50" charset="-128"/>
              </a:rPr>
              <a:t>16</a:t>
            </a:r>
            <a:r>
              <a:rPr kumimoji="1" lang="ja-JP" altLang="en-US" sz="971" b="1" dirty="0">
                <a:solidFill>
                  <a:schemeClr val="bg1"/>
                </a:solidFill>
                <a:latin typeface="メイリオ" panose="020B0604030504040204" pitchFamily="50" charset="-128"/>
                <a:ea typeface="メイリオ" panose="020B0604030504040204" pitchFamily="50" charset="-128"/>
              </a:rPr>
              <a:t>号三田</a:t>
            </a:r>
            <a:r>
              <a:rPr kumimoji="1" lang="en-US" altLang="ja-JP" sz="971" b="1" dirty="0">
                <a:solidFill>
                  <a:schemeClr val="bg1"/>
                </a:solidFill>
                <a:latin typeface="メイリオ" panose="020B0604030504040204" pitchFamily="50" charset="-128"/>
                <a:ea typeface="メイリオ" panose="020B0604030504040204" pitchFamily="50" charset="-128"/>
              </a:rPr>
              <a:t>43MT</a:t>
            </a:r>
            <a:r>
              <a:rPr kumimoji="1" lang="ja-JP" altLang="en-US" sz="971" b="1" dirty="0">
                <a:solidFill>
                  <a:schemeClr val="bg1"/>
                </a:solidFill>
                <a:latin typeface="メイリオ" panose="020B0604030504040204" pitchFamily="50" charset="-128"/>
                <a:ea typeface="メイリオ" panose="020B0604030504040204" pitchFamily="50" charset="-128"/>
              </a:rPr>
              <a:t>ビル</a:t>
            </a:r>
            <a:r>
              <a:rPr kumimoji="1" lang="en-US" altLang="ja-JP" sz="971" b="1" dirty="0">
                <a:solidFill>
                  <a:schemeClr val="bg1"/>
                </a:solidFill>
                <a:latin typeface="メイリオ" panose="020B0604030504040204" pitchFamily="50" charset="-128"/>
                <a:ea typeface="メイリオ" panose="020B0604030504040204" pitchFamily="50" charset="-128"/>
              </a:rPr>
              <a:t>8</a:t>
            </a:r>
            <a:r>
              <a:rPr kumimoji="1" lang="ja-JP" altLang="en-US" sz="971" b="1" dirty="0">
                <a:solidFill>
                  <a:schemeClr val="bg1"/>
                </a:solidFill>
                <a:latin typeface="メイリオ" panose="020B0604030504040204" pitchFamily="50" charset="-128"/>
                <a:ea typeface="メイリオ" panose="020B0604030504040204" pitchFamily="50" charset="-128"/>
              </a:rPr>
              <a:t>階</a:t>
            </a:r>
            <a:endParaRPr kumimoji="1" lang="en-US" altLang="ja-JP" sz="971" b="1" dirty="0">
              <a:solidFill>
                <a:schemeClr val="bg1"/>
              </a:solidFill>
              <a:latin typeface="メイリオ" panose="020B0604030504040204" pitchFamily="50" charset="-128"/>
              <a:ea typeface="メイリオ" panose="020B0604030504040204" pitchFamily="50" charset="-128"/>
            </a:endParaRPr>
          </a:p>
        </p:txBody>
      </p:sp>
      <p:sp>
        <p:nvSpPr>
          <p:cNvPr id="26" name="テキスト ボックス 25">
            <a:extLst>
              <a:ext uri="{FF2B5EF4-FFF2-40B4-BE49-F238E27FC236}">
                <a16:creationId xmlns:a16="http://schemas.microsoft.com/office/drawing/2014/main" id="{8016FA29-09C1-4710-9E9E-C1F3E02267CD}"/>
              </a:ext>
            </a:extLst>
          </p:cNvPr>
          <p:cNvSpPr txBox="1"/>
          <p:nvPr/>
        </p:nvSpPr>
        <p:spPr>
          <a:xfrm>
            <a:off x="238766" y="6109985"/>
            <a:ext cx="7082123" cy="2169825"/>
          </a:xfrm>
          <a:prstGeom prst="rect">
            <a:avLst/>
          </a:prstGeom>
          <a:noFill/>
        </p:spPr>
        <p:txBody>
          <a:bodyPr wrap="square" rtlCol="0">
            <a:spAutoFit/>
          </a:bodyPr>
          <a:lstStyle/>
          <a:p>
            <a:r>
              <a:rPr kumimoji="1" lang="ja-JP" altLang="en-US" sz="900" dirty="0">
                <a:latin typeface="メイリオ" panose="020B0604030504040204" pitchFamily="50" charset="-128"/>
                <a:ea typeface="メイリオ" panose="020B0604030504040204" pitchFamily="50" charset="-128"/>
              </a:rPr>
              <a:t>　株式会社リテールトランスフォーメーション（本社：東京都港区、代表取締役社長：藤川快之）が運営するライフスタイルショップ「</a:t>
            </a:r>
            <a:r>
              <a:rPr kumimoji="1" lang="en-US" altLang="ja-JP" sz="900" dirty="0">
                <a:latin typeface="メイリオ" panose="020B0604030504040204" pitchFamily="50" charset="-128"/>
                <a:ea typeface="メイリオ" panose="020B0604030504040204" pitchFamily="50" charset="-128"/>
              </a:rPr>
              <a:t>AWESOME</a:t>
            </a:r>
            <a:r>
              <a:rPr kumimoji="1" lang="ja-JP" altLang="en-US" sz="900" dirty="0">
                <a:latin typeface="メイリオ" panose="020B0604030504040204" pitchFamily="50" charset="-128"/>
                <a:ea typeface="メイリオ" panose="020B0604030504040204" pitchFamily="50" charset="-128"/>
              </a:rPr>
              <a:t> </a:t>
            </a:r>
            <a:r>
              <a:rPr kumimoji="1" lang="en-US" altLang="ja-JP" sz="900" dirty="0">
                <a:latin typeface="メイリオ" panose="020B0604030504040204" pitchFamily="50" charset="-128"/>
                <a:ea typeface="メイリオ" panose="020B0604030504040204" pitchFamily="50" charset="-128"/>
              </a:rPr>
              <a:t>STORE</a:t>
            </a:r>
            <a:r>
              <a:rPr kumimoji="1" lang="ja-JP" altLang="en-US" sz="900" dirty="0">
                <a:latin typeface="メイリオ" panose="020B0604030504040204" pitchFamily="50" charset="-128"/>
                <a:ea typeface="メイリオ" panose="020B0604030504040204" pitchFamily="50" charset="-128"/>
              </a:rPr>
              <a:t>（オーサムストア）」は、この度</a:t>
            </a:r>
            <a:r>
              <a:rPr kumimoji="1" lang="en-US" altLang="ja-JP" sz="900" dirty="0">
                <a:latin typeface="メイリオ" panose="020B0604030504040204" pitchFamily="50" charset="-128"/>
                <a:ea typeface="メイリオ" panose="020B0604030504040204" pitchFamily="50" charset="-128"/>
              </a:rPr>
              <a:t>POP UP SHOP</a:t>
            </a:r>
            <a:r>
              <a:rPr kumimoji="1" lang="ja-JP" altLang="en-US" sz="900" dirty="0">
                <a:latin typeface="メイリオ" panose="020B0604030504040204" pitchFamily="50" charset="-128"/>
                <a:ea typeface="メイリオ" panose="020B0604030504040204" pitchFamily="50" charset="-128"/>
              </a:rPr>
              <a:t>を、新潟</a:t>
            </a:r>
            <a:r>
              <a:rPr kumimoji="1" lang="zh-TW" altLang="en-US" sz="900" dirty="0">
                <a:latin typeface="メイリオ" panose="020B0604030504040204" pitchFamily="50" charset="-128"/>
                <a:ea typeface="メイリオ" panose="020B0604030504040204" pitchFamily="50" charset="-128"/>
              </a:rPr>
              <a:t>県</a:t>
            </a:r>
            <a:r>
              <a:rPr kumimoji="1" lang="ja-JP" altLang="en-US" sz="900" dirty="0">
                <a:latin typeface="メイリオ" panose="020B0604030504040204" pitchFamily="50" charset="-128"/>
                <a:ea typeface="メイリオ" panose="020B0604030504040204" pitchFamily="50" charset="-128"/>
              </a:rPr>
              <a:t>新潟市にある「蔦屋書店 新潟中央インター店」（株式会社トップカルチャー／新潟市西区、代表取締役社長</a:t>
            </a:r>
            <a:r>
              <a:rPr kumimoji="1" lang="en-US" altLang="ja-JP" sz="900" dirty="0">
                <a:latin typeface="メイリオ" panose="020B0604030504040204" pitchFamily="50" charset="-128"/>
                <a:ea typeface="メイリオ" panose="020B0604030504040204" pitchFamily="50" charset="-128"/>
              </a:rPr>
              <a:t>CEO</a:t>
            </a:r>
            <a:r>
              <a:rPr kumimoji="1" lang="ja-JP" altLang="en-US" sz="900" dirty="0">
                <a:latin typeface="メイリオ" panose="020B0604030504040204" pitchFamily="50" charset="-128"/>
                <a:ea typeface="メイリオ" panose="020B0604030504040204" pitchFamily="50" charset="-128"/>
              </a:rPr>
              <a:t>： 清水大輔）に</a:t>
            </a:r>
            <a:r>
              <a:rPr kumimoji="1" lang="en-US" altLang="ja-JP" sz="900" dirty="0">
                <a:latin typeface="メイリオ" panose="020B0604030504040204" pitchFamily="50" charset="-128"/>
                <a:ea typeface="メイリオ" panose="020B0604030504040204" pitchFamily="50" charset="-128"/>
              </a:rPr>
              <a:t>2023</a:t>
            </a:r>
            <a:r>
              <a:rPr kumimoji="1" lang="ja-JP" altLang="en-US" sz="900" dirty="0">
                <a:latin typeface="メイリオ" panose="020B0604030504040204" pitchFamily="50" charset="-128"/>
                <a:ea typeface="メイリオ" panose="020B0604030504040204" pitchFamily="50" charset="-128"/>
              </a:rPr>
              <a:t>年</a:t>
            </a:r>
            <a:r>
              <a:rPr kumimoji="1" lang="en-US" altLang="ja-JP" sz="900" dirty="0">
                <a:latin typeface="メイリオ" panose="020B0604030504040204" pitchFamily="50" charset="-128"/>
                <a:ea typeface="メイリオ" panose="020B0604030504040204" pitchFamily="50" charset="-128"/>
              </a:rPr>
              <a:t>12</a:t>
            </a:r>
            <a:r>
              <a:rPr kumimoji="1" lang="ja-JP" altLang="en-US" sz="900" dirty="0">
                <a:latin typeface="メイリオ" panose="020B0604030504040204" pitchFamily="50" charset="-128"/>
                <a:ea typeface="メイリオ" panose="020B0604030504040204" pitchFamily="50" charset="-128"/>
              </a:rPr>
              <a:t>月</a:t>
            </a:r>
            <a:r>
              <a:rPr kumimoji="1" lang="en-US" altLang="ja-JP" sz="900" dirty="0">
                <a:latin typeface="メイリオ" panose="020B0604030504040204" pitchFamily="50" charset="-128"/>
                <a:ea typeface="メイリオ" panose="020B0604030504040204" pitchFamily="50" charset="-128"/>
              </a:rPr>
              <a:t>26</a:t>
            </a:r>
            <a:r>
              <a:rPr kumimoji="1" lang="ja-JP" altLang="en-US" sz="900" dirty="0">
                <a:latin typeface="メイリオ" panose="020B0604030504040204" pitchFamily="50" charset="-128"/>
                <a:ea typeface="メイリオ" panose="020B0604030504040204" pitchFamily="50" charset="-128"/>
              </a:rPr>
              <a:t>日</a:t>
            </a:r>
            <a:r>
              <a:rPr kumimoji="1" lang="en-US" altLang="ja-JP" sz="900" dirty="0">
                <a:latin typeface="メイリオ" panose="020B0604030504040204" pitchFamily="50" charset="-128"/>
                <a:ea typeface="メイリオ" panose="020B0604030504040204" pitchFamily="50" charset="-128"/>
              </a:rPr>
              <a:t>(</a:t>
            </a:r>
            <a:r>
              <a:rPr kumimoji="1" lang="ja-JP" altLang="en-US" sz="900" dirty="0">
                <a:latin typeface="メイリオ" panose="020B0604030504040204" pitchFamily="50" charset="-128"/>
                <a:ea typeface="メイリオ" panose="020B0604030504040204" pitchFamily="50" charset="-128"/>
              </a:rPr>
              <a:t>火</a:t>
            </a:r>
            <a:r>
              <a:rPr kumimoji="1" lang="en-US" altLang="ja-JP" sz="900" dirty="0">
                <a:latin typeface="メイリオ" panose="020B0604030504040204" pitchFamily="50" charset="-128"/>
                <a:ea typeface="メイリオ" panose="020B0604030504040204" pitchFamily="50" charset="-128"/>
              </a:rPr>
              <a:t>)</a:t>
            </a:r>
            <a:r>
              <a:rPr kumimoji="1" lang="ja-JP" altLang="en-US" sz="900" dirty="0">
                <a:latin typeface="メイリオ" panose="020B0604030504040204" pitchFamily="50" charset="-128"/>
                <a:ea typeface="メイリオ" panose="020B0604030504040204" pitchFamily="50" charset="-128"/>
              </a:rPr>
              <a:t>からオープンいたします。</a:t>
            </a:r>
            <a:endParaRPr kumimoji="1" lang="en-US" altLang="ja-JP" sz="900" dirty="0">
              <a:latin typeface="メイリオ" panose="020B0604030504040204" pitchFamily="50" charset="-128"/>
              <a:ea typeface="メイリオ" panose="020B0604030504040204" pitchFamily="50" charset="-128"/>
            </a:endParaRPr>
          </a:p>
          <a:p>
            <a:endParaRPr kumimoji="1" lang="en-US" altLang="ja-JP" sz="900" dirty="0">
              <a:latin typeface="メイリオ" panose="020B0604030504040204" pitchFamily="50" charset="-128"/>
              <a:ea typeface="メイリオ" panose="020B0604030504040204" pitchFamily="50" charset="-128"/>
            </a:endParaRPr>
          </a:p>
          <a:p>
            <a:r>
              <a:rPr kumimoji="1" lang="ja-JP" altLang="en-US" sz="900" b="1" dirty="0">
                <a:latin typeface="メイリオ" panose="020B0604030504040204" pitchFamily="50" charset="-128"/>
                <a:ea typeface="メイリオ" panose="020B0604030504040204" pitchFamily="50" charset="-128"/>
              </a:rPr>
              <a:t>■概要</a:t>
            </a:r>
            <a:endParaRPr kumimoji="1" lang="en-US" altLang="ja-JP" sz="900" b="1" dirty="0">
              <a:latin typeface="メイリオ" panose="020B0604030504040204" pitchFamily="50" charset="-128"/>
              <a:ea typeface="メイリオ" panose="020B0604030504040204" pitchFamily="50" charset="-128"/>
            </a:endParaRPr>
          </a:p>
          <a:p>
            <a:r>
              <a:rPr kumimoji="1" lang="ja-JP" altLang="en-US" sz="900" dirty="0">
                <a:latin typeface="メイリオ" panose="020B0604030504040204" pitchFamily="50" charset="-128"/>
                <a:ea typeface="メイリオ" panose="020B0604030504040204" pitchFamily="50" charset="-128"/>
              </a:rPr>
              <a:t>　「</a:t>
            </a:r>
            <a:r>
              <a:rPr kumimoji="1" lang="en-US" altLang="ja-JP" sz="900" dirty="0">
                <a:latin typeface="メイリオ" panose="020B0604030504040204" pitchFamily="50" charset="-128"/>
                <a:ea typeface="メイリオ" panose="020B0604030504040204" pitchFamily="50" charset="-128"/>
              </a:rPr>
              <a:t>AWESOME STORE</a:t>
            </a:r>
            <a:r>
              <a:rPr kumimoji="1" lang="ja-JP" altLang="en-US" sz="900" dirty="0">
                <a:latin typeface="メイリオ" panose="020B0604030504040204" pitchFamily="50" charset="-128"/>
                <a:ea typeface="メイリオ" panose="020B0604030504040204" pitchFamily="50" charset="-128"/>
              </a:rPr>
              <a:t>（オーサムストア）」は、ブランド誕生</a:t>
            </a:r>
            <a:r>
              <a:rPr kumimoji="1" lang="en-US" altLang="ja-JP" sz="900" dirty="0">
                <a:latin typeface="メイリオ" panose="020B0604030504040204" pitchFamily="50" charset="-128"/>
                <a:ea typeface="メイリオ" panose="020B0604030504040204" pitchFamily="50" charset="-128"/>
              </a:rPr>
              <a:t>9</a:t>
            </a:r>
            <a:r>
              <a:rPr kumimoji="1" lang="ja-JP" altLang="en-US" sz="900" dirty="0">
                <a:latin typeface="メイリオ" panose="020B0604030504040204" pitchFamily="50" charset="-128"/>
                <a:ea typeface="メイリオ" panose="020B0604030504040204" pitchFamily="50" charset="-128"/>
              </a:rPr>
              <a:t>年を経て全国に</a:t>
            </a:r>
            <a:r>
              <a:rPr kumimoji="1" lang="en-US" altLang="ja-JP" sz="900" dirty="0">
                <a:latin typeface="メイリオ" panose="020B0604030504040204" pitchFamily="50" charset="-128"/>
                <a:ea typeface="メイリオ" panose="020B0604030504040204" pitchFamily="50" charset="-128"/>
              </a:rPr>
              <a:t>57</a:t>
            </a:r>
            <a:r>
              <a:rPr kumimoji="1" lang="ja-JP" altLang="en-US" sz="900" dirty="0">
                <a:latin typeface="メイリオ" panose="020B0604030504040204" pitchFamily="50" charset="-128"/>
                <a:ea typeface="メイリオ" panose="020B0604030504040204" pitchFamily="50" charset="-128"/>
              </a:rPr>
              <a:t>店舗を展開しているライフスタイルショップです。このたび同ブランドは</a:t>
            </a:r>
            <a:r>
              <a:rPr kumimoji="1" lang="ja-JP" altLang="en-US" sz="900" b="1" dirty="0">
                <a:latin typeface="メイリオ" panose="020B0604030504040204" pitchFamily="50" charset="-128"/>
                <a:ea typeface="メイリオ" panose="020B0604030504040204" pitchFamily="50" charset="-128"/>
              </a:rPr>
              <a:t>、</a:t>
            </a:r>
            <a:r>
              <a:rPr kumimoji="1" lang="en-US" altLang="ja-JP" sz="900" b="1" dirty="0">
                <a:latin typeface="メイリオ" panose="020B0604030504040204" pitchFamily="50" charset="-128"/>
                <a:ea typeface="メイリオ" panose="020B0604030504040204" pitchFamily="50" charset="-128"/>
              </a:rPr>
              <a:t> </a:t>
            </a:r>
            <a:r>
              <a:rPr kumimoji="1" lang="en-US" altLang="ja-JP" sz="900" dirty="0">
                <a:latin typeface="メイリオ" panose="020B0604030504040204" pitchFamily="50" charset="-128"/>
                <a:ea typeface="メイリオ" panose="020B0604030504040204" pitchFamily="50" charset="-128"/>
              </a:rPr>
              <a:t>12</a:t>
            </a:r>
            <a:r>
              <a:rPr kumimoji="1" lang="ja-JP" altLang="en-US" sz="900" dirty="0">
                <a:latin typeface="メイリオ" panose="020B0604030504040204" pitchFamily="50" charset="-128"/>
                <a:ea typeface="メイリオ" panose="020B0604030504040204" pitchFamily="50" charset="-128"/>
              </a:rPr>
              <a:t>月</a:t>
            </a:r>
            <a:r>
              <a:rPr kumimoji="1" lang="en-US" altLang="ja-JP" sz="900" dirty="0">
                <a:latin typeface="メイリオ" panose="020B0604030504040204" pitchFamily="50" charset="-128"/>
                <a:ea typeface="メイリオ" panose="020B0604030504040204" pitchFamily="50" charset="-128"/>
              </a:rPr>
              <a:t>26</a:t>
            </a:r>
            <a:r>
              <a:rPr kumimoji="1" lang="ja-JP" altLang="en-US" sz="900" dirty="0">
                <a:latin typeface="メイリオ" panose="020B0604030504040204" pitchFamily="50" charset="-128"/>
                <a:ea typeface="メイリオ" panose="020B0604030504040204" pitchFamily="50" charset="-128"/>
              </a:rPr>
              <a:t>日</a:t>
            </a:r>
            <a:r>
              <a:rPr kumimoji="1" lang="en-US" altLang="ja-JP" sz="900" dirty="0">
                <a:latin typeface="メイリオ" panose="020B0604030504040204" pitchFamily="50" charset="-128"/>
                <a:ea typeface="メイリオ" panose="020B0604030504040204" pitchFamily="50" charset="-128"/>
              </a:rPr>
              <a:t>(</a:t>
            </a:r>
            <a:r>
              <a:rPr kumimoji="1" lang="ja-JP" altLang="en-US" sz="900" dirty="0">
                <a:latin typeface="メイリオ" panose="020B0604030504040204" pitchFamily="50" charset="-128"/>
                <a:ea typeface="メイリオ" panose="020B0604030504040204" pitchFamily="50" charset="-128"/>
              </a:rPr>
              <a:t>火</a:t>
            </a:r>
            <a:r>
              <a:rPr kumimoji="1" lang="en-US" altLang="ja-JP" sz="900" dirty="0">
                <a:latin typeface="メイリオ" panose="020B0604030504040204" pitchFamily="50" charset="-128"/>
                <a:ea typeface="メイリオ" panose="020B0604030504040204" pitchFamily="50" charset="-128"/>
              </a:rPr>
              <a:t>)</a:t>
            </a:r>
            <a:r>
              <a:rPr kumimoji="1" lang="ja-JP" altLang="en-US" sz="900" dirty="0">
                <a:latin typeface="メイリオ" panose="020B0604030504040204" pitchFamily="50" charset="-128"/>
                <a:ea typeface="メイリオ" panose="020B0604030504040204" pitchFamily="50" charset="-128"/>
              </a:rPr>
              <a:t>から、新潟</a:t>
            </a:r>
            <a:r>
              <a:rPr kumimoji="1" lang="zh-TW" altLang="en-US" sz="900" dirty="0">
                <a:latin typeface="メイリオ" panose="020B0604030504040204" pitchFamily="50" charset="-128"/>
                <a:ea typeface="メイリオ" panose="020B0604030504040204" pitchFamily="50" charset="-128"/>
              </a:rPr>
              <a:t>県</a:t>
            </a:r>
            <a:r>
              <a:rPr kumimoji="1" lang="ja-JP" altLang="en-US" sz="900" dirty="0">
                <a:latin typeface="メイリオ" panose="020B0604030504040204" pitchFamily="50" charset="-128"/>
                <a:ea typeface="メイリオ" panose="020B0604030504040204" pitchFamily="50" charset="-128"/>
              </a:rPr>
              <a:t>新潟市にある「蔦屋書店 新潟中央インター店」</a:t>
            </a:r>
            <a:r>
              <a:rPr kumimoji="1" lang="zh-CN" altLang="en-US" sz="900" dirty="0">
                <a:latin typeface="メイリオ" panose="020B0604030504040204" pitchFamily="50" charset="-128"/>
                <a:ea typeface="メイリオ" panose="020B0604030504040204" pitchFamily="50" charset="-128"/>
              </a:rPr>
              <a:t>（</a:t>
            </a:r>
            <a:r>
              <a:rPr kumimoji="1" lang="ja-JP" altLang="en-US" sz="900" dirty="0">
                <a:latin typeface="メイリオ" panose="020B0604030504040204" pitchFamily="50" charset="-128"/>
                <a:ea typeface="メイリオ" panose="020B0604030504040204" pitchFamily="50" charset="-128"/>
              </a:rPr>
              <a:t>株式会社トップカルチャー／新潟市西区、代表取締役社長</a:t>
            </a:r>
            <a:r>
              <a:rPr kumimoji="1" lang="en-US" altLang="ja-JP" sz="900" dirty="0">
                <a:latin typeface="メイリオ" panose="020B0604030504040204" pitchFamily="50" charset="-128"/>
                <a:ea typeface="メイリオ" panose="020B0604030504040204" pitchFamily="50" charset="-128"/>
              </a:rPr>
              <a:t>CEO</a:t>
            </a:r>
            <a:r>
              <a:rPr kumimoji="1" lang="ja-JP" altLang="en-US" sz="900" dirty="0">
                <a:latin typeface="メイリオ" panose="020B0604030504040204" pitchFamily="50" charset="-128"/>
                <a:ea typeface="メイリオ" panose="020B0604030504040204" pitchFamily="50" charset="-128"/>
              </a:rPr>
              <a:t>： 清水大輔）にて、</a:t>
            </a:r>
            <a:r>
              <a:rPr kumimoji="1" lang="en-US" altLang="ja-JP" sz="900" dirty="0">
                <a:latin typeface="メイリオ" panose="020B0604030504040204" pitchFamily="50" charset="-128"/>
                <a:ea typeface="メイリオ" panose="020B0604030504040204" pitchFamily="50" charset="-128"/>
              </a:rPr>
              <a:t>POP UP SHOP</a:t>
            </a:r>
            <a:r>
              <a:rPr kumimoji="1" lang="ja-JP" altLang="en-US" sz="900" dirty="0">
                <a:latin typeface="メイリオ" panose="020B0604030504040204" pitchFamily="50" charset="-128"/>
                <a:ea typeface="メイリオ" panose="020B0604030504040204" pitchFamily="50" charset="-128"/>
              </a:rPr>
              <a:t>をオープンいたします。遊び心溢れる、自社オリジナルのアイテムを集約した店内では、生活雑貨をはじめ、インテリア、キッチン、ペットグッズなど様々なカテゴリの商品を展開いたします。ブランド９年を経て、初の新潟出店となります。みなさまのお越しをお待ちしております。</a:t>
            </a:r>
            <a:endParaRPr kumimoji="1" lang="en-US" altLang="ja-JP" sz="900" dirty="0">
              <a:latin typeface="メイリオ" panose="020B0604030504040204" pitchFamily="50" charset="-128"/>
              <a:ea typeface="メイリオ" panose="020B0604030504040204" pitchFamily="50" charset="-128"/>
            </a:endParaRPr>
          </a:p>
          <a:p>
            <a:endParaRPr kumimoji="1" lang="en-US" altLang="ja-JP" sz="900" dirty="0">
              <a:latin typeface="メイリオ" panose="020B0604030504040204" pitchFamily="50" charset="-128"/>
              <a:ea typeface="メイリオ" panose="020B0604030504040204" pitchFamily="50" charset="-128"/>
            </a:endParaRPr>
          </a:p>
          <a:p>
            <a:r>
              <a:rPr kumimoji="1" lang="ja-JP" altLang="en-US" sz="900" dirty="0">
                <a:latin typeface="メイリオ" panose="020B0604030504040204" pitchFamily="50" charset="-128"/>
                <a:ea typeface="メイリオ" panose="020B0604030504040204" pitchFamily="50" charset="-128"/>
              </a:rPr>
              <a:t>　</a:t>
            </a:r>
            <a:endParaRPr kumimoji="1" lang="en-US" altLang="ja-JP" sz="900" dirty="0">
              <a:latin typeface="メイリオ" panose="020B0604030504040204" pitchFamily="50" charset="-128"/>
              <a:ea typeface="メイリオ" panose="020B0604030504040204" pitchFamily="50" charset="-128"/>
            </a:endParaRPr>
          </a:p>
          <a:p>
            <a:r>
              <a:rPr kumimoji="1" lang="ja-JP" altLang="en-US" sz="900" dirty="0">
                <a:latin typeface="メイリオ" panose="020B0604030504040204" pitchFamily="50" charset="-128"/>
                <a:ea typeface="メイリオ" panose="020B0604030504040204" pitchFamily="50" charset="-128"/>
              </a:rPr>
              <a:t>　▽店舗一覧ページ</a:t>
            </a:r>
            <a:endParaRPr kumimoji="1" lang="en-US" altLang="ja-JP" sz="900" dirty="0">
              <a:latin typeface="メイリオ" panose="020B0604030504040204" pitchFamily="50" charset="-128"/>
              <a:ea typeface="メイリオ" panose="020B0604030504040204" pitchFamily="50" charset="-128"/>
            </a:endParaRPr>
          </a:p>
          <a:p>
            <a:r>
              <a:rPr kumimoji="1" lang="ja-JP" altLang="en-US" sz="900" dirty="0">
                <a:latin typeface="メイリオ" panose="020B0604030504040204" pitchFamily="50" charset="-128"/>
                <a:ea typeface="メイリオ" panose="020B0604030504040204" pitchFamily="50" charset="-128"/>
              </a:rPr>
              <a:t>　</a:t>
            </a:r>
            <a:r>
              <a:rPr kumimoji="1" lang="en-US" altLang="ja-JP" sz="900" dirty="0">
                <a:latin typeface="メイリオ" panose="020B0604030504040204" pitchFamily="50" charset="-128"/>
                <a:ea typeface="メイリオ" panose="020B0604030504040204" pitchFamily="50" charset="-128"/>
                <a:hlinkClick r:id="rId3"/>
              </a:rPr>
              <a:t>https://awesome-store.jp/free/shoplist</a:t>
            </a:r>
            <a:endParaRPr kumimoji="1" lang="en-US" altLang="ja-JP" sz="900" dirty="0">
              <a:latin typeface="メイリオ" panose="020B0604030504040204" pitchFamily="50" charset="-128"/>
              <a:ea typeface="メイリオ" panose="020B0604030504040204" pitchFamily="50" charset="-128"/>
            </a:endParaRPr>
          </a:p>
          <a:p>
            <a:endParaRPr kumimoji="1" lang="en-US" altLang="ja-JP" sz="900" dirty="0">
              <a:latin typeface="メイリオ" panose="020B0604030504040204" pitchFamily="50" charset="-128"/>
              <a:ea typeface="メイリオ" panose="020B0604030504040204" pitchFamily="50" charset="-128"/>
            </a:endParaRPr>
          </a:p>
        </p:txBody>
      </p:sp>
      <p:sp>
        <p:nvSpPr>
          <p:cNvPr id="20" name="テキスト ボックス 19">
            <a:extLst>
              <a:ext uri="{FF2B5EF4-FFF2-40B4-BE49-F238E27FC236}">
                <a16:creationId xmlns:a16="http://schemas.microsoft.com/office/drawing/2014/main" id="{B2EA8ABA-5847-42C4-9605-BD78FC19CFA2}"/>
              </a:ext>
            </a:extLst>
          </p:cNvPr>
          <p:cNvSpPr txBox="1"/>
          <p:nvPr/>
        </p:nvSpPr>
        <p:spPr>
          <a:xfrm>
            <a:off x="-57041" y="5233938"/>
            <a:ext cx="7559675" cy="584775"/>
          </a:xfrm>
          <a:prstGeom prst="rect">
            <a:avLst/>
          </a:prstGeom>
          <a:noFill/>
        </p:spPr>
        <p:txBody>
          <a:bodyPr wrap="square" rtlCol="0">
            <a:spAutoFit/>
          </a:bodyPr>
          <a:lstStyle/>
          <a:p>
            <a:pPr algn="ctr"/>
            <a:r>
              <a:rPr kumimoji="1" lang="ja-JP" altLang="en-US" sz="1600" b="1" dirty="0">
                <a:latin typeface="メイリオ" panose="020B0604030504040204" pitchFamily="50" charset="-128"/>
                <a:ea typeface="メイリオ" panose="020B0604030504040204" pitchFamily="50" charset="-128"/>
              </a:rPr>
              <a:t>お客様からのご要望にお応えし、新潟県に初出店！</a:t>
            </a:r>
          </a:p>
          <a:p>
            <a:pPr algn="ctr"/>
            <a:r>
              <a:rPr kumimoji="1" lang="ja-JP" altLang="en-US" sz="1600" b="1" dirty="0">
                <a:latin typeface="メイリオ" panose="020B0604030504040204" pitchFamily="50" charset="-128"/>
                <a:ea typeface="メイリオ" panose="020B0604030504040204" pitchFamily="50" charset="-128"/>
              </a:rPr>
              <a:t>オーサムストアの</a:t>
            </a:r>
            <a:r>
              <a:rPr kumimoji="1" lang="en-US" altLang="ja-JP" sz="1600" b="1" dirty="0">
                <a:latin typeface="メイリオ" panose="020B0604030504040204" pitchFamily="50" charset="-128"/>
                <a:ea typeface="メイリオ" panose="020B0604030504040204" pitchFamily="50" charset="-128"/>
              </a:rPr>
              <a:t>POP UP SHOP</a:t>
            </a:r>
            <a:r>
              <a:rPr kumimoji="1" lang="ja-JP" altLang="en-US" sz="1600" b="1" dirty="0">
                <a:latin typeface="メイリオ" panose="020B0604030504040204" pitchFamily="50" charset="-128"/>
                <a:ea typeface="メイリオ" panose="020B0604030504040204" pitchFamily="50" charset="-128"/>
              </a:rPr>
              <a:t>を</a:t>
            </a:r>
            <a:r>
              <a:rPr kumimoji="1" lang="en-US" altLang="ja-JP" sz="1600" b="1" dirty="0">
                <a:latin typeface="メイリオ" panose="020B0604030504040204" pitchFamily="50" charset="-128"/>
                <a:ea typeface="メイリオ" panose="020B0604030504040204" pitchFamily="50" charset="-128"/>
              </a:rPr>
              <a:t>12</a:t>
            </a:r>
            <a:r>
              <a:rPr kumimoji="1" lang="ja-JP" altLang="en-US" sz="1600" b="1" dirty="0">
                <a:latin typeface="メイリオ" panose="020B0604030504040204" pitchFamily="50" charset="-128"/>
                <a:ea typeface="メイリオ" panose="020B0604030504040204" pitchFamily="50" charset="-128"/>
              </a:rPr>
              <a:t>月</a:t>
            </a:r>
            <a:r>
              <a:rPr kumimoji="1" lang="en-US" altLang="ja-JP" sz="1600" b="1" dirty="0">
                <a:latin typeface="メイリオ" panose="020B0604030504040204" pitchFamily="50" charset="-128"/>
                <a:ea typeface="メイリオ" panose="020B0604030504040204" pitchFamily="50" charset="-128"/>
              </a:rPr>
              <a:t>26</a:t>
            </a:r>
            <a:r>
              <a:rPr kumimoji="1" lang="ja-JP" altLang="en-US" sz="1600" b="1" dirty="0">
                <a:latin typeface="メイリオ" panose="020B0604030504040204" pitchFamily="50" charset="-128"/>
                <a:ea typeface="メイリオ" panose="020B0604030504040204" pitchFamily="50" charset="-128"/>
              </a:rPr>
              <a:t>日（火）から期間限定オープン！</a:t>
            </a:r>
          </a:p>
        </p:txBody>
      </p:sp>
      <p:pic>
        <p:nvPicPr>
          <p:cNvPr id="5" name="図 4">
            <a:extLst>
              <a:ext uri="{FF2B5EF4-FFF2-40B4-BE49-F238E27FC236}">
                <a16:creationId xmlns:a16="http://schemas.microsoft.com/office/drawing/2014/main" id="{60B143D0-9806-DA69-DF4D-D397728D31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3837" y="32595"/>
            <a:ext cx="2412000" cy="746030"/>
          </a:xfrm>
          <a:prstGeom prst="rect">
            <a:avLst/>
          </a:prstGeom>
        </p:spPr>
      </p:pic>
      <p:pic>
        <p:nvPicPr>
          <p:cNvPr id="6" name="図 5">
            <a:extLst>
              <a:ext uri="{FF2B5EF4-FFF2-40B4-BE49-F238E27FC236}">
                <a16:creationId xmlns:a16="http://schemas.microsoft.com/office/drawing/2014/main" id="{69B079FF-7716-4706-00D8-EA30358C55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 y="2612553"/>
            <a:ext cx="4808307" cy="2218673"/>
          </a:xfrm>
          <a:prstGeom prst="rect">
            <a:avLst/>
          </a:prstGeom>
        </p:spPr>
      </p:pic>
      <p:pic>
        <p:nvPicPr>
          <p:cNvPr id="4" name="図 3">
            <a:extLst>
              <a:ext uri="{FF2B5EF4-FFF2-40B4-BE49-F238E27FC236}">
                <a16:creationId xmlns:a16="http://schemas.microsoft.com/office/drawing/2014/main" id="{994C8EB5-505E-5FEE-7922-CC5DAAB863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08306" y="3288567"/>
            <a:ext cx="2694328" cy="1139595"/>
          </a:xfrm>
          <a:prstGeom prst="rect">
            <a:avLst/>
          </a:prstGeom>
        </p:spPr>
      </p:pic>
    </p:spTree>
    <p:extLst>
      <p:ext uri="{BB962C8B-B14F-4D97-AF65-F5344CB8AC3E}">
        <p14:creationId xmlns:p14="http://schemas.microsoft.com/office/powerpoint/2010/main" val="4287876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図 72">
            <a:extLst>
              <a:ext uri="{FF2B5EF4-FFF2-40B4-BE49-F238E27FC236}">
                <a16:creationId xmlns:a16="http://schemas.microsoft.com/office/drawing/2014/main" id="{18519D31-93E2-21C4-A651-808F2EC504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3837" y="32598"/>
            <a:ext cx="2232000" cy="690355"/>
          </a:xfrm>
          <a:prstGeom prst="rect">
            <a:avLst/>
          </a:prstGeom>
        </p:spPr>
      </p:pic>
      <p:sp>
        <p:nvSpPr>
          <p:cNvPr id="35" name="四角形: 角を丸くする 34">
            <a:extLst>
              <a:ext uri="{FF2B5EF4-FFF2-40B4-BE49-F238E27FC236}">
                <a16:creationId xmlns:a16="http://schemas.microsoft.com/office/drawing/2014/main" id="{8D3A65CE-B290-4B21-812E-49D48682CB98}"/>
              </a:ext>
            </a:extLst>
          </p:cNvPr>
          <p:cNvSpPr/>
          <p:nvPr/>
        </p:nvSpPr>
        <p:spPr>
          <a:xfrm>
            <a:off x="289781" y="864306"/>
            <a:ext cx="6962257" cy="8853264"/>
          </a:xfrm>
          <a:prstGeom prst="roundRect">
            <a:avLst>
              <a:gd name="adj" fmla="val 508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115"/>
          </a:p>
        </p:txBody>
      </p:sp>
      <p:sp>
        <p:nvSpPr>
          <p:cNvPr id="47" name="四角形: 角を丸くする 46">
            <a:extLst>
              <a:ext uri="{FF2B5EF4-FFF2-40B4-BE49-F238E27FC236}">
                <a16:creationId xmlns:a16="http://schemas.microsoft.com/office/drawing/2014/main" id="{384B4FD2-E1C2-4A5A-A836-5936CDA97220}"/>
              </a:ext>
            </a:extLst>
          </p:cNvPr>
          <p:cNvSpPr/>
          <p:nvPr/>
        </p:nvSpPr>
        <p:spPr>
          <a:xfrm>
            <a:off x="2441522" y="745844"/>
            <a:ext cx="2672012" cy="381879"/>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115"/>
          </a:p>
        </p:txBody>
      </p:sp>
      <p:sp>
        <p:nvSpPr>
          <p:cNvPr id="30" name="テキスト ボックス 29">
            <a:extLst>
              <a:ext uri="{FF2B5EF4-FFF2-40B4-BE49-F238E27FC236}">
                <a16:creationId xmlns:a16="http://schemas.microsoft.com/office/drawing/2014/main" id="{B17F5938-E37B-4570-83F8-586DAC26CF28}"/>
              </a:ext>
            </a:extLst>
          </p:cNvPr>
          <p:cNvSpPr txBox="1"/>
          <p:nvPr/>
        </p:nvSpPr>
        <p:spPr>
          <a:xfrm>
            <a:off x="-172085" y="795029"/>
            <a:ext cx="7559674" cy="307777"/>
          </a:xfrm>
          <a:prstGeom prst="rect">
            <a:avLst/>
          </a:prstGeom>
          <a:noFill/>
        </p:spPr>
        <p:txBody>
          <a:bodyPr wrap="square" rtlCol="0">
            <a:spAutoFit/>
          </a:bodyPr>
          <a:lstStyle/>
          <a:p>
            <a:pPr algn="ctr"/>
            <a:r>
              <a:rPr kumimoji="1" lang="ja-JP" altLang="en-US" sz="1400" b="1" dirty="0">
                <a:solidFill>
                  <a:schemeClr val="bg1"/>
                </a:solidFill>
                <a:latin typeface="メイリオ" panose="020B0604030504040204" pitchFamily="50" charset="-128"/>
                <a:ea typeface="メイリオ" panose="020B0604030504040204" pitchFamily="50" charset="-128"/>
              </a:rPr>
              <a:t>　　</a:t>
            </a:r>
            <a:r>
              <a:rPr kumimoji="1" lang="en-US" altLang="ja-JP" sz="1400" b="1" dirty="0">
                <a:solidFill>
                  <a:schemeClr val="bg1"/>
                </a:solidFill>
                <a:latin typeface="メイリオ" panose="020B0604030504040204" pitchFamily="50" charset="-128"/>
                <a:ea typeface="メイリオ" panose="020B0604030504040204" pitchFamily="50" charset="-128"/>
              </a:rPr>
              <a:t>POP UP SHOP</a:t>
            </a:r>
            <a:r>
              <a:rPr kumimoji="1" lang="ja-JP" altLang="en-US" sz="1400" b="1" dirty="0">
                <a:solidFill>
                  <a:schemeClr val="bg1"/>
                </a:solidFill>
                <a:latin typeface="メイリオ" panose="020B0604030504040204" pitchFamily="50" charset="-128"/>
                <a:ea typeface="メイリオ" panose="020B0604030504040204" pitchFamily="50" charset="-128"/>
              </a:rPr>
              <a:t>概要</a:t>
            </a:r>
          </a:p>
        </p:txBody>
      </p:sp>
      <p:sp>
        <p:nvSpPr>
          <p:cNvPr id="49" name="正方形/長方形 48">
            <a:extLst>
              <a:ext uri="{FF2B5EF4-FFF2-40B4-BE49-F238E27FC236}">
                <a16:creationId xmlns:a16="http://schemas.microsoft.com/office/drawing/2014/main" id="{EB881981-5322-4F65-A7A6-973013BE23B0}"/>
              </a:ext>
            </a:extLst>
          </p:cNvPr>
          <p:cNvSpPr/>
          <p:nvPr/>
        </p:nvSpPr>
        <p:spPr>
          <a:xfrm>
            <a:off x="0" y="9961632"/>
            <a:ext cx="7559675" cy="7301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115"/>
          </a:p>
        </p:txBody>
      </p:sp>
      <p:sp>
        <p:nvSpPr>
          <p:cNvPr id="55" name="テキスト ボックス 54">
            <a:extLst>
              <a:ext uri="{FF2B5EF4-FFF2-40B4-BE49-F238E27FC236}">
                <a16:creationId xmlns:a16="http://schemas.microsoft.com/office/drawing/2014/main" id="{4D9125EE-1D1F-44B8-BC51-AB22BA4DB10E}"/>
              </a:ext>
            </a:extLst>
          </p:cNvPr>
          <p:cNvSpPr txBox="1"/>
          <p:nvPr/>
        </p:nvSpPr>
        <p:spPr>
          <a:xfrm>
            <a:off x="0" y="9986220"/>
            <a:ext cx="7559675" cy="839332"/>
          </a:xfrm>
          <a:prstGeom prst="rect">
            <a:avLst/>
          </a:prstGeom>
          <a:noFill/>
        </p:spPr>
        <p:txBody>
          <a:bodyPr wrap="square" rtlCol="0">
            <a:spAutoFit/>
          </a:bodyPr>
          <a:lstStyle/>
          <a:p>
            <a:pPr algn="ctr"/>
            <a:r>
              <a:rPr kumimoji="1" lang="ja-JP" altLang="en-US" sz="971" b="1" dirty="0">
                <a:solidFill>
                  <a:schemeClr val="bg1"/>
                </a:solidFill>
                <a:latin typeface="メイリオ" panose="020B0604030504040204" pitchFamily="50" charset="-128"/>
                <a:ea typeface="メイリオ" panose="020B0604030504040204" pitchFamily="50" charset="-128"/>
              </a:rPr>
              <a:t>＜お問合せ先＞</a:t>
            </a:r>
          </a:p>
          <a:p>
            <a:pPr algn="ctr"/>
            <a:r>
              <a:rPr kumimoji="1" lang="ja-JP" altLang="en-US" sz="971" b="1" dirty="0">
                <a:solidFill>
                  <a:schemeClr val="bg1"/>
                </a:solidFill>
                <a:latin typeface="メイリオ" panose="020B0604030504040204" pitchFamily="50" charset="-128"/>
                <a:ea typeface="メイリオ" panose="020B0604030504040204" pitchFamily="50" charset="-128"/>
              </a:rPr>
              <a:t>株式会社リテールトランスフォーメーション 広報担当 東　大聖</a:t>
            </a:r>
          </a:p>
          <a:p>
            <a:pPr algn="ctr"/>
            <a:r>
              <a:rPr kumimoji="1" lang="en-US" altLang="ja-JP" sz="971" b="1" dirty="0">
                <a:solidFill>
                  <a:schemeClr val="bg1"/>
                </a:solidFill>
                <a:latin typeface="メイリオ" panose="020B0604030504040204" pitchFamily="50" charset="-128"/>
                <a:ea typeface="メイリオ" panose="020B0604030504040204" pitchFamily="50" charset="-128"/>
              </a:rPr>
              <a:t>MAIL pr@awesome-as.jp / TEL 03-6665-8710</a:t>
            </a:r>
          </a:p>
          <a:p>
            <a:pPr algn="ctr"/>
            <a:r>
              <a:rPr kumimoji="1" lang="ja-JP" altLang="en-US" sz="971" b="1" dirty="0">
                <a:solidFill>
                  <a:schemeClr val="bg1"/>
                </a:solidFill>
                <a:latin typeface="メイリオ" panose="020B0604030504040204" pitchFamily="50" charset="-128"/>
                <a:ea typeface="メイリオ" panose="020B0604030504040204" pitchFamily="50" charset="-128"/>
              </a:rPr>
              <a:t>〒</a:t>
            </a:r>
            <a:r>
              <a:rPr kumimoji="1" lang="en-US" altLang="ja-JP" sz="971" b="1" dirty="0">
                <a:solidFill>
                  <a:schemeClr val="bg1"/>
                </a:solidFill>
                <a:latin typeface="メイリオ" panose="020B0604030504040204" pitchFamily="50" charset="-128"/>
                <a:ea typeface="メイリオ" panose="020B0604030504040204" pitchFamily="50" charset="-128"/>
              </a:rPr>
              <a:t>108-0073</a:t>
            </a:r>
            <a:r>
              <a:rPr kumimoji="1" lang="ja-JP" altLang="en-US" sz="971" b="1" dirty="0">
                <a:solidFill>
                  <a:schemeClr val="bg1"/>
                </a:solidFill>
                <a:latin typeface="メイリオ" panose="020B0604030504040204" pitchFamily="50" charset="-128"/>
                <a:ea typeface="メイリオ" panose="020B0604030504040204" pitchFamily="50" charset="-128"/>
              </a:rPr>
              <a:t>　東京都港区三田３丁目</a:t>
            </a:r>
            <a:r>
              <a:rPr kumimoji="1" lang="en-US" altLang="ja-JP" sz="971" b="1" dirty="0">
                <a:solidFill>
                  <a:schemeClr val="bg1"/>
                </a:solidFill>
                <a:latin typeface="メイリオ" panose="020B0604030504040204" pitchFamily="50" charset="-128"/>
                <a:ea typeface="メイリオ" panose="020B0604030504040204" pitchFamily="50" charset="-128"/>
              </a:rPr>
              <a:t>13</a:t>
            </a:r>
            <a:r>
              <a:rPr kumimoji="1" lang="ja-JP" altLang="en-US" sz="971" b="1" dirty="0">
                <a:solidFill>
                  <a:schemeClr val="bg1"/>
                </a:solidFill>
                <a:latin typeface="メイリオ" panose="020B0604030504040204" pitchFamily="50" charset="-128"/>
                <a:ea typeface="メイリオ" panose="020B0604030504040204" pitchFamily="50" charset="-128"/>
              </a:rPr>
              <a:t>番</a:t>
            </a:r>
            <a:r>
              <a:rPr kumimoji="1" lang="en-US" altLang="ja-JP" sz="971" b="1" dirty="0">
                <a:solidFill>
                  <a:schemeClr val="bg1"/>
                </a:solidFill>
                <a:latin typeface="メイリオ" panose="020B0604030504040204" pitchFamily="50" charset="-128"/>
                <a:ea typeface="メイリオ" panose="020B0604030504040204" pitchFamily="50" charset="-128"/>
              </a:rPr>
              <a:t>16</a:t>
            </a:r>
            <a:r>
              <a:rPr kumimoji="1" lang="ja-JP" altLang="en-US" sz="971" b="1" dirty="0">
                <a:solidFill>
                  <a:schemeClr val="bg1"/>
                </a:solidFill>
                <a:latin typeface="メイリオ" panose="020B0604030504040204" pitchFamily="50" charset="-128"/>
                <a:ea typeface="メイリオ" panose="020B0604030504040204" pitchFamily="50" charset="-128"/>
              </a:rPr>
              <a:t>号三田</a:t>
            </a:r>
            <a:r>
              <a:rPr kumimoji="1" lang="en-US" altLang="ja-JP" sz="971" b="1" dirty="0">
                <a:solidFill>
                  <a:schemeClr val="bg1"/>
                </a:solidFill>
                <a:latin typeface="メイリオ" panose="020B0604030504040204" pitchFamily="50" charset="-128"/>
                <a:ea typeface="メイリオ" panose="020B0604030504040204" pitchFamily="50" charset="-128"/>
              </a:rPr>
              <a:t>43MT</a:t>
            </a:r>
            <a:r>
              <a:rPr kumimoji="1" lang="ja-JP" altLang="en-US" sz="971" b="1" dirty="0">
                <a:solidFill>
                  <a:schemeClr val="bg1"/>
                </a:solidFill>
                <a:latin typeface="メイリオ" panose="020B0604030504040204" pitchFamily="50" charset="-128"/>
                <a:ea typeface="メイリオ" panose="020B0604030504040204" pitchFamily="50" charset="-128"/>
              </a:rPr>
              <a:t>ビル</a:t>
            </a:r>
            <a:r>
              <a:rPr kumimoji="1" lang="en-US" altLang="ja-JP" sz="971" b="1" dirty="0">
                <a:solidFill>
                  <a:schemeClr val="bg1"/>
                </a:solidFill>
                <a:latin typeface="メイリオ" panose="020B0604030504040204" pitchFamily="50" charset="-128"/>
                <a:ea typeface="メイリオ" panose="020B0604030504040204" pitchFamily="50" charset="-128"/>
              </a:rPr>
              <a:t>8</a:t>
            </a:r>
            <a:r>
              <a:rPr kumimoji="1" lang="ja-JP" altLang="en-US" sz="971" b="1" dirty="0">
                <a:solidFill>
                  <a:schemeClr val="bg1"/>
                </a:solidFill>
                <a:latin typeface="メイリオ" panose="020B0604030504040204" pitchFamily="50" charset="-128"/>
                <a:ea typeface="メイリオ" panose="020B0604030504040204" pitchFamily="50" charset="-128"/>
              </a:rPr>
              <a:t>階</a:t>
            </a:r>
            <a:endParaRPr kumimoji="1" lang="en-US" altLang="ja-JP" sz="971" b="1" dirty="0">
              <a:solidFill>
                <a:schemeClr val="bg1"/>
              </a:solidFill>
              <a:latin typeface="メイリオ" panose="020B0604030504040204" pitchFamily="50" charset="-128"/>
              <a:ea typeface="メイリオ" panose="020B0604030504040204" pitchFamily="50" charset="-128"/>
            </a:endParaRPr>
          </a:p>
          <a:p>
            <a:pPr algn="ctr"/>
            <a:endParaRPr kumimoji="1" lang="en-US" altLang="ja-JP" sz="971" b="1" dirty="0">
              <a:solidFill>
                <a:schemeClr val="bg1"/>
              </a:solidFill>
              <a:latin typeface="メイリオ" panose="020B0604030504040204" pitchFamily="50" charset="-128"/>
              <a:ea typeface="メイリオ" panose="020B0604030504040204" pitchFamily="50" charset="-128"/>
            </a:endParaRPr>
          </a:p>
        </p:txBody>
      </p:sp>
      <p:sp>
        <p:nvSpPr>
          <p:cNvPr id="18" name="テキスト ボックス 17">
            <a:extLst>
              <a:ext uri="{FF2B5EF4-FFF2-40B4-BE49-F238E27FC236}">
                <a16:creationId xmlns:a16="http://schemas.microsoft.com/office/drawing/2014/main" id="{76A0F60E-DD19-858D-4C48-9C26A8524F33}"/>
              </a:ext>
            </a:extLst>
          </p:cNvPr>
          <p:cNvSpPr txBox="1"/>
          <p:nvPr/>
        </p:nvSpPr>
        <p:spPr>
          <a:xfrm>
            <a:off x="69898" y="9781886"/>
            <a:ext cx="7402022" cy="192040"/>
          </a:xfrm>
          <a:prstGeom prst="rect">
            <a:avLst/>
          </a:prstGeom>
          <a:noFill/>
        </p:spPr>
        <p:txBody>
          <a:bodyPr wrap="square" rtlCol="0">
            <a:spAutoFit/>
          </a:bodyPr>
          <a:lstStyle/>
          <a:p>
            <a:pPr algn="ctr"/>
            <a:r>
              <a:rPr kumimoji="1" lang="en-US" altLang="ja-JP" sz="648" dirty="0">
                <a:latin typeface="メイリオ" panose="020B0604030504040204" pitchFamily="50" charset="-128"/>
                <a:ea typeface="メイリオ" panose="020B0604030504040204" pitchFamily="50" charset="-128"/>
              </a:rPr>
              <a:t>※</a:t>
            </a:r>
            <a:r>
              <a:rPr kumimoji="1" lang="ja-JP" altLang="en-US" sz="648" dirty="0">
                <a:latin typeface="メイリオ" panose="020B0604030504040204" pitchFamily="50" charset="-128"/>
                <a:ea typeface="メイリオ" panose="020B0604030504040204" pitchFamily="50" charset="-128"/>
              </a:rPr>
              <a:t>価格はすべて税込み表記です。</a:t>
            </a:r>
            <a:endParaRPr kumimoji="1" lang="en-US" altLang="ja-JP" sz="648" dirty="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243D6E7F-F0AE-F421-96F4-2AB502458514}"/>
              </a:ext>
            </a:extLst>
          </p:cNvPr>
          <p:cNvSpPr txBox="1"/>
          <p:nvPr/>
        </p:nvSpPr>
        <p:spPr>
          <a:xfrm>
            <a:off x="3822113" y="1305300"/>
            <a:ext cx="3279371" cy="1015663"/>
          </a:xfrm>
          <a:prstGeom prst="rect">
            <a:avLst/>
          </a:prstGeom>
          <a:noFill/>
        </p:spPr>
        <p:txBody>
          <a:bodyPr wrap="square" rtlCol="0">
            <a:spAutoFit/>
          </a:bodyPr>
          <a:lstStyle/>
          <a:p>
            <a:r>
              <a:rPr lang="ja-JP" altLang="en-US" sz="1200" dirty="0">
                <a:latin typeface="メイリオ" panose="020B0604030504040204" pitchFamily="50" charset="-128"/>
                <a:ea typeface="メイリオ" panose="020B0604030504040204" pitchFamily="50" charset="-128"/>
              </a:rPr>
              <a:t>開催期間　：</a:t>
            </a:r>
            <a:r>
              <a:rPr lang="en-US" altLang="ja-JP" sz="1200" dirty="0">
                <a:latin typeface="メイリオ" panose="020B0604030504040204" pitchFamily="50" charset="-128"/>
                <a:ea typeface="メイリオ" panose="020B0604030504040204" pitchFamily="50" charset="-128"/>
              </a:rPr>
              <a:t>2023</a:t>
            </a:r>
            <a:r>
              <a:rPr lang="ja-JP" altLang="en-US" sz="1200" dirty="0">
                <a:latin typeface="メイリオ" panose="020B0604030504040204" pitchFamily="50" charset="-128"/>
                <a:ea typeface="メイリオ" panose="020B0604030504040204" pitchFamily="50" charset="-128"/>
              </a:rPr>
              <a:t>年</a:t>
            </a:r>
            <a:r>
              <a:rPr lang="en-US" altLang="ja-JP" sz="1200" dirty="0">
                <a:latin typeface="メイリオ" panose="020B0604030504040204" pitchFamily="50" charset="-128"/>
                <a:ea typeface="メイリオ" panose="020B0604030504040204" pitchFamily="50" charset="-128"/>
              </a:rPr>
              <a:t>12</a:t>
            </a:r>
            <a:r>
              <a:rPr lang="ja-JP" altLang="en-US" sz="1200" dirty="0">
                <a:latin typeface="メイリオ" panose="020B0604030504040204" pitchFamily="50" charset="-128"/>
                <a:ea typeface="メイリオ" panose="020B0604030504040204" pitchFamily="50" charset="-128"/>
              </a:rPr>
              <a:t>月</a:t>
            </a:r>
            <a:r>
              <a:rPr lang="en-US" altLang="ja-JP" sz="1200" dirty="0">
                <a:latin typeface="メイリオ" panose="020B0604030504040204" pitchFamily="50" charset="-128"/>
                <a:ea typeface="メイリオ" panose="020B0604030504040204" pitchFamily="50" charset="-128"/>
              </a:rPr>
              <a:t>26</a:t>
            </a:r>
            <a:r>
              <a:rPr lang="ja-JP" altLang="en-US" sz="1200" dirty="0">
                <a:latin typeface="メイリオ" panose="020B0604030504040204" pitchFamily="50" charset="-128"/>
                <a:ea typeface="メイリオ" panose="020B0604030504040204" pitchFamily="50" charset="-128"/>
              </a:rPr>
              <a:t>日（火）～</a:t>
            </a:r>
            <a:br>
              <a:rPr lang="en-US" altLang="ja-JP" sz="1200" dirty="0">
                <a:latin typeface="メイリオ" panose="020B0604030504040204" pitchFamily="50" charset="-128"/>
                <a:ea typeface="メイリオ" panose="020B0604030504040204" pitchFamily="50" charset="-128"/>
              </a:rPr>
            </a:br>
            <a:r>
              <a:rPr lang="ja-JP" altLang="en-US" sz="1200" dirty="0">
                <a:latin typeface="メイリオ" panose="020B0604030504040204" pitchFamily="50" charset="-128"/>
                <a:ea typeface="メイリオ" panose="020B0604030504040204" pitchFamily="50" charset="-128"/>
              </a:rPr>
              <a:t>　　　　　　期間限定</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営業時間　：平日</a:t>
            </a:r>
            <a:r>
              <a:rPr lang="en-US" altLang="ja-JP" sz="1200" dirty="0">
                <a:latin typeface="メイリオ" panose="020B0604030504040204" pitchFamily="50" charset="-128"/>
                <a:ea typeface="メイリオ" panose="020B0604030504040204" pitchFamily="50" charset="-128"/>
              </a:rPr>
              <a:t>9</a:t>
            </a:r>
            <a:r>
              <a:rPr lang="ja-JP" altLang="en-US" sz="1200" dirty="0">
                <a:latin typeface="メイリオ" panose="020B0604030504040204" pitchFamily="50" charset="-128"/>
                <a:ea typeface="メイリオ" panose="020B0604030504040204" pitchFamily="50" charset="-128"/>
              </a:rPr>
              <a:t>：</a:t>
            </a:r>
            <a:r>
              <a:rPr lang="en-US" altLang="ja-JP" sz="1200" dirty="0">
                <a:latin typeface="メイリオ" panose="020B0604030504040204" pitchFamily="50" charset="-128"/>
                <a:ea typeface="メイリオ" panose="020B0604030504040204" pitchFamily="50" charset="-128"/>
              </a:rPr>
              <a:t>00〜22</a:t>
            </a:r>
            <a:r>
              <a:rPr lang="ja-JP" altLang="en-US" sz="1200" dirty="0">
                <a:latin typeface="メイリオ" panose="020B0604030504040204" pitchFamily="50" charset="-128"/>
                <a:ea typeface="メイリオ" panose="020B0604030504040204" pitchFamily="50" charset="-128"/>
              </a:rPr>
              <a:t>：</a:t>
            </a:r>
            <a:r>
              <a:rPr lang="en-US" altLang="ja-JP" sz="1200" dirty="0">
                <a:latin typeface="メイリオ" panose="020B0604030504040204" pitchFamily="50" charset="-128"/>
                <a:ea typeface="メイリオ" panose="020B0604030504040204" pitchFamily="50" charset="-128"/>
              </a:rPr>
              <a:t>00</a:t>
            </a:r>
          </a:p>
          <a:p>
            <a:r>
              <a:rPr lang="ja-JP" altLang="en-US" sz="1200" dirty="0">
                <a:latin typeface="メイリオ" panose="020B0604030504040204" pitchFamily="50" charset="-128"/>
                <a:ea typeface="メイリオ" panose="020B0604030504040204" pitchFamily="50" charset="-128"/>
              </a:rPr>
              <a:t>　               土日</a:t>
            </a:r>
            <a:r>
              <a:rPr lang="en-US" altLang="ja-JP" sz="1200" dirty="0">
                <a:latin typeface="メイリオ" panose="020B0604030504040204" pitchFamily="50" charset="-128"/>
                <a:ea typeface="メイリオ" panose="020B0604030504040204" pitchFamily="50" charset="-128"/>
              </a:rPr>
              <a:t>8</a:t>
            </a:r>
            <a:r>
              <a:rPr lang="ja-JP" altLang="en-US" sz="1200" dirty="0">
                <a:latin typeface="メイリオ" panose="020B0604030504040204" pitchFamily="50" charset="-128"/>
                <a:ea typeface="メイリオ" panose="020B0604030504040204" pitchFamily="50" charset="-128"/>
              </a:rPr>
              <a:t>：</a:t>
            </a:r>
            <a:r>
              <a:rPr lang="en-US" altLang="ja-JP" sz="1200" dirty="0">
                <a:latin typeface="メイリオ" panose="020B0604030504040204" pitchFamily="50" charset="-128"/>
                <a:ea typeface="メイリオ" panose="020B0604030504040204" pitchFamily="50" charset="-128"/>
              </a:rPr>
              <a:t>00〜22</a:t>
            </a:r>
            <a:r>
              <a:rPr lang="ja-JP" altLang="en-US" sz="1200" dirty="0">
                <a:latin typeface="メイリオ" panose="020B0604030504040204" pitchFamily="50" charset="-128"/>
                <a:ea typeface="メイリオ" panose="020B0604030504040204" pitchFamily="50" charset="-128"/>
              </a:rPr>
              <a:t>：</a:t>
            </a:r>
            <a:r>
              <a:rPr lang="en-US" altLang="ja-JP" sz="1200" dirty="0">
                <a:latin typeface="メイリオ" panose="020B0604030504040204" pitchFamily="50" charset="-128"/>
                <a:ea typeface="メイリオ" panose="020B0604030504040204" pitchFamily="50" charset="-128"/>
              </a:rPr>
              <a:t>00</a:t>
            </a:r>
            <a:br>
              <a:rPr lang="en-US" altLang="ja-JP" sz="1200" dirty="0">
                <a:latin typeface="メイリオ" panose="020B0604030504040204" pitchFamily="50" charset="-128"/>
                <a:ea typeface="メイリオ" panose="020B0604030504040204" pitchFamily="50" charset="-128"/>
              </a:rPr>
            </a:br>
            <a:r>
              <a:rPr lang="ja-JP" altLang="en-US" sz="1200" dirty="0">
                <a:latin typeface="メイリオ" panose="020B0604030504040204" pitchFamily="50" charset="-128"/>
                <a:ea typeface="メイリオ" panose="020B0604030504040204" pitchFamily="50" charset="-128"/>
              </a:rPr>
              <a:t>住所　      ：</a:t>
            </a:r>
            <a:r>
              <a:rPr lang="zh-TW" altLang="en-US" sz="1200" dirty="0">
                <a:latin typeface="メイリオ" panose="020B0604030504040204" pitchFamily="50" charset="-128"/>
                <a:ea typeface="メイリオ" panose="020B0604030504040204" pitchFamily="50" charset="-128"/>
              </a:rPr>
              <a:t>新潟県 新潟市 中央区湖南</a:t>
            </a:r>
            <a:r>
              <a:rPr lang="en-US" altLang="zh-TW" sz="1200" dirty="0">
                <a:latin typeface="メイリオ" panose="020B0604030504040204" pitchFamily="50" charset="-128"/>
                <a:ea typeface="メイリオ" panose="020B0604030504040204" pitchFamily="50" charset="-128"/>
              </a:rPr>
              <a:t>4</a:t>
            </a:r>
            <a:r>
              <a:rPr lang="zh-TW" altLang="en-US" sz="1200" dirty="0">
                <a:latin typeface="メイリオ" panose="020B0604030504040204" pitchFamily="50" charset="-128"/>
                <a:ea typeface="メイリオ" panose="020B0604030504040204" pitchFamily="50" charset="-128"/>
              </a:rPr>
              <a:t>番</a:t>
            </a:r>
            <a:r>
              <a:rPr lang="en-US" altLang="zh-TW" sz="1200" dirty="0">
                <a:latin typeface="メイリオ" panose="020B0604030504040204" pitchFamily="50" charset="-128"/>
                <a:ea typeface="メイリオ" panose="020B0604030504040204" pitchFamily="50" charset="-128"/>
              </a:rPr>
              <a:t>8</a:t>
            </a:r>
            <a:endParaRPr lang="ja-JP" altLang="en-US" sz="1200" dirty="0">
              <a:latin typeface="メイリオ" panose="020B0604030504040204" pitchFamily="50" charset="-128"/>
              <a:ea typeface="メイリオ" panose="020B0604030504040204" pitchFamily="50" charset="-128"/>
            </a:endParaRPr>
          </a:p>
        </p:txBody>
      </p:sp>
      <p:sp>
        <p:nvSpPr>
          <p:cNvPr id="12" name="四角形: 角を丸くする 11">
            <a:extLst>
              <a:ext uri="{FF2B5EF4-FFF2-40B4-BE49-F238E27FC236}">
                <a16:creationId xmlns:a16="http://schemas.microsoft.com/office/drawing/2014/main" id="{092ED654-DD99-0825-A216-6522E28E43C0}"/>
              </a:ext>
            </a:extLst>
          </p:cNvPr>
          <p:cNvSpPr/>
          <p:nvPr/>
        </p:nvSpPr>
        <p:spPr>
          <a:xfrm>
            <a:off x="366348" y="6761017"/>
            <a:ext cx="6799082" cy="2787423"/>
          </a:xfrm>
          <a:prstGeom prst="roundRect">
            <a:avLst>
              <a:gd name="adj" fmla="val 508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115"/>
          </a:p>
        </p:txBody>
      </p:sp>
      <p:sp>
        <p:nvSpPr>
          <p:cNvPr id="13" name="テキスト ボックス 12">
            <a:extLst>
              <a:ext uri="{FF2B5EF4-FFF2-40B4-BE49-F238E27FC236}">
                <a16:creationId xmlns:a16="http://schemas.microsoft.com/office/drawing/2014/main" id="{1681D69B-8194-ED97-EA6B-E36736EF37A8}"/>
              </a:ext>
            </a:extLst>
          </p:cNvPr>
          <p:cNvSpPr txBox="1"/>
          <p:nvPr/>
        </p:nvSpPr>
        <p:spPr>
          <a:xfrm>
            <a:off x="-172085" y="6845290"/>
            <a:ext cx="7559674" cy="307777"/>
          </a:xfrm>
          <a:prstGeom prst="rect">
            <a:avLst/>
          </a:prstGeom>
          <a:noFill/>
        </p:spPr>
        <p:txBody>
          <a:bodyPr wrap="square" rtlCol="0">
            <a:spAutoFit/>
          </a:bodyPr>
          <a:lstStyle/>
          <a:p>
            <a:pPr algn="ctr"/>
            <a:r>
              <a:rPr kumimoji="1" lang="ja-JP" altLang="en-US" sz="1400" b="1" dirty="0">
                <a:solidFill>
                  <a:schemeClr val="bg1"/>
                </a:solidFill>
                <a:latin typeface="メイリオ" panose="020B0604030504040204" pitchFamily="50" charset="-128"/>
                <a:ea typeface="メイリオ" panose="020B0604030504040204" pitchFamily="50" charset="-128"/>
              </a:rPr>
              <a:t>　　おすすめ商品</a:t>
            </a:r>
          </a:p>
        </p:txBody>
      </p:sp>
      <p:sp>
        <p:nvSpPr>
          <p:cNvPr id="17" name="四角形: 角を丸くする 16">
            <a:extLst>
              <a:ext uri="{FF2B5EF4-FFF2-40B4-BE49-F238E27FC236}">
                <a16:creationId xmlns:a16="http://schemas.microsoft.com/office/drawing/2014/main" id="{6C4D2DEB-CFC3-EC49-5EE2-5B1255A72DD7}"/>
              </a:ext>
            </a:extLst>
          </p:cNvPr>
          <p:cNvSpPr/>
          <p:nvPr/>
        </p:nvSpPr>
        <p:spPr>
          <a:xfrm>
            <a:off x="2330062" y="6534815"/>
            <a:ext cx="2894931" cy="41274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115"/>
          </a:p>
        </p:txBody>
      </p:sp>
      <p:sp>
        <p:nvSpPr>
          <p:cNvPr id="20" name="テキスト ボックス 19">
            <a:extLst>
              <a:ext uri="{FF2B5EF4-FFF2-40B4-BE49-F238E27FC236}">
                <a16:creationId xmlns:a16="http://schemas.microsoft.com/office/drawing/2014/main" id="{668D342F-0B00-4DB8-0E46-6202137ECBB0}"/>
              </a:ext>
            </a:extLst>
          </p:cNvPr>
          <p:cNvSpPr txBox="1"/>
          <p:nvPr/>
        </p:nvSpPr>
        <p:spPr>
          <a:xfrm>
            <a:off x="-172085" y="6616804"/>
            <a:ext cx="7559674" cy="307777"/>
          </a:xfrm>
          <a:prstGeom prst="rect">
            <a:avLst/>
          </a:prstGeom>
          <a:noFill/>
        </p:spPr>
        <p:txBody>
          <a:bodyPr wrap="square" rtlCol="0">
            <a:spAutoFit/>
          </a:bodyPr>
          <a:lstStyle/>
          <a:p>
            <a:pPr algn="ctr"/>
            <a:r>
              <a:rPr kumimoji="1" lang="ja-JP" altLang="en-US" sz="1400" b="1" dirty="0">
                <a:solidFill>
                  <a:schemeClr val="bg1"/>
                </a:solidFill>
                <a:latin typeface="メイリオ" panose="020B0604030504040204" pitchFamily="50" charset="-128"/>
                <a:ea typeface="メイリオ" panose="020B0604030504040204" pitchFamily="50" charset="-128"/>
              </a:rPr>
              <a:t>　　おすすめ商品</a:t>
            </a:r>
          </a:p>
        </p:txBody>
      </p:sp>
      <p:sp>
        <p:nvSpPr>
          <p:cNvPr id="22" name="テキスト ボックス 21">
            <a:extLst>
              <a:ext uri="{FF2B5EF4-FFF2-40B4-BE49-F238E27FC236}">
                <a16:creationId xmlns:a16="http://schemas.microsoft.com/office/drawing/2014/main" id="{07A8F0B9-065E-0824-F9C1-F67CB206053A}"/>
              </a:ext>
            </a:extLst>
          </p:cNvPr>
          <p:cNvSpPr txBox="1"/>
          <p:nvPr/>
        </p:nvSpPr>
        <p:spPr>
          <a:xfrm>
            <a:off x="357420" y="6947557"/>
            <a:ext cx="6816938" cy="492443"/>
          </a:xfrm>
          <a:prstGeom prst="rect">
            <a:avLst/>
          </a:prstGeom>
          <a:noFill/>
        </p:spPr>
        <p:txBody>
          <a:bodyPr wrap="square" rtlCol="0">
            <a:spAutoFit/>
          </a:bodyPr>
          <a:lstStyle/>
          <a:p>
            <a:r>
              <a:rPr kumimoji="1" lang="ja-JP" altLang="en-US" sz="1000" b="1" dirty="0">
                <a:latin typeface="メイリオ" panose="020B0604030504040204" pitchFamily="50" charset="-128"/>
                <a:ea typeface="メイリオ" panose="020B0604030504040204" pitchFamily="50" charset="-128"/>
              </a:rPr>
              <a:t>■オーサムストア人気定番商品！</a:t>
            </a:r>
            <a:endParaRPr kumimoji="1" lang="en-US" altLang="ja-JP" sz="1000" b="1" dirty="0">
              <a:latin typeface="メイリオ" panose="020B0604030504040204" pitchFamily="50" charset="-128"/>
              <a:ea typeface="メイリオ" panose="020B0604030504040204" pitchFamily="50" charset="-128"/>
            </a:endParaRPr>
          </a:p>
          <a:p>
            <a:r>
              <a:rPr kumimoji="1" lang="ja-JP" altLang="en-US" sz="800" dirty="0">
                <a:latin typeface="メイリオ" panose="020B0604030504040204" pitchFamily="50" charset="-128"/>
                <a:ea typeface="メイリオ" panose="020B0604030504040204" pitchFamily="50" charset="-128"/>
              </a:rPr>
              <a:t>オーサムストアらしい「遊び心」あるデザインのドライングマットやキッチンスポンジ。便利でかわいい！置いておくだけでキッチン周りも明るくなります。</a:t>
            </a:r>
            <a:endParaRPr kumimoji="1" lang="en-US" altLang="ja-JP" sz="800" dirty="0">
              <a:latin typeface="メイリオ" panose="020B0604030504040204" pitchFamily="50" charset="-128"/>
              <a:ea typeface="メイリオ" panose="020B0604030504040204" pitchFamily="50" charset="-128"/>
            </a:endParaRPr>
          </a:p>
        </p:txBody>
      </p:sp>
      <p:pic>
        <p:nvPicPr>
          <p:cNvPr id="3" name="図 2">
            <a:extLst>
              <a:ext uri="{FF2B5EF4-FFF2-40B4-BE49-F238E27FC236}">
                <a16:creationId xmlns:a16="http://schemas.microsoft.com/office/drawing/2014/main" id="{21FB8D59-30D3-129A-E4E6-6F38A248B6F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4" b="89976" l="7680" r="95230">
                        <a14:foregroundMark x1="7680" y1="34115" x2="7680" y2="34115"/>
                        <a14:foregroundMark x1="90825" y1="62328" x2="90825" y2="62328"/>
                        <a14:foregroundMark x1="95230" y1="66370" x2="95230" y2="66370"/>
                        <a14:foregroundMark x1="93694" y1="70978" x2="95230" y2="57114"/>
                      </a14:backgroundRemoval>
                    </a14:imgEffect>
                  </a14:imgLayer>
                </a14:imgProps>
              </a:ext>
              <a:ext uri="{28A0092B-C50C-407E-A947-70E740481C1C}">
                <a14:useLocalDpi xmlns:a14="http://schemas.microsoft.com/office/drawing/2010/main" val="0"/>
              </a:ext>
            </a:extLst>
          </a:blip>
          <a:stretch>
            <a:fillRect/>
          </a:stretch>
        </p:blipFill>
        <p:spPr>
          <a:xfrm>
            <a:off x="676020" y="7213690"/>
            <a:ext cx="1943676" cy="1944000"/>
          </a:xfrm>
          <a:prstGeom prst="rect">
            <a:avLst/>
          </a:prstGeom>
        </p:spPr>
      </p:pic>
      <p:pic>
        <p:nvPicPr>
          <p:cNvPr id="5" name="図 4">
            <a:extLst>
              <a:ext uri="{FF2B5EF4-FFF2-40B4-BE49-F238E27FC236}">
                <a16:creationId xmlns:a16="http://schemas.microsoft.com/office/drawing/2014/main" id="{946750A8-B657-A5EF-6194-8B2508AC062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15475" y1="26626" x2="23677" y2="26626"/>
                      </a14:backgroundRemoval>
                    </a14:imgEffect>
                  </a14:imgLayer>
                </a14:imgProps>
              </a:ext>
              <a:ext uri="{28A0092B-C50C-407E-A947-70E740481C1C}">
                <a14:useLocalDpi xmlns:a14="http://schemas.microsoft.com/office/drawing/2010/main" val="0"/>
              </a:ext>
            </a:extLst>
          </a:blip>
          <a:stretch>
            <a:fillRect/>
          </a:stretch>
        </p:blipFill>
        <p:spPr>
          <a:xfrm>
            <a:off x="4821411" y="7182395"/>
            <a:ext cx="1389600" cy="1389600"/>
          </a:xfrm>
          <a:prstGeom prst="rect">
            <a:avLst/>
          </a:prstGeom>
        </p:spPr>
      </p:pic>
      <p:pic>
        <p:nvPicPr>
          <p:cNvPr id="9" name="図 8">
            <a:extLst>
              <a:ext uri="{FF2B5EF4-FFF2-40B4-BE49-F238E27FC236}">
                <a16:creationId xmlns:a16="http://schemas.microsoft.com/office/drawing/2014/main" id="{ADBE0FED-380E-0042-6571-3D9A63A4390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5695" b="91882" l="9976" r="89984">
                        <a14:foregroundMark x1="25121" y1="10299" x2="58562" y2="31947"/>
                        <a14:foregroundMark x1="58562" y1="31947" x2="64620" y2="39540"/>
                        <a14:foregroundMark x1="57956" y1="9289" x2="67690" y2="18498"/>
                        <a14:foregroundMark x1="45113" y1="5695" x2="45638" y2="12359"/>
                        <a14:foregroundMark x1="54362" y1="5695" x2="72819" y2="13368"/>
                        <a14:foregroundMark x1="20477" y1="55452" x2="27787" y2="87682"/>
                        <a14:foregroundMark x1="27787" y1="87682" x2="71809" y2="91882"/>
                        <a14:foregroundMark x1="34370" y1="32876" x2="48708" y2="35460"/>
                        <a14:foregroundMark x1="24596" y1="17488" x2="29200" y2="40590"/>
                        <a14:foregroundMark x1="30775" y1="8764" x2="25121" y2="21607"/>
                        <a14:foregroundMark x1="43053" y1="30331" x2="43053" y2="30331"/>
                        <a14:foregroundMark x1="34855" y1="11834" x2="42569" y2="19023"/>
                        <a14:foregroundMark x1="33320" y1="25687" x2="43578" y2="31866"/>
                        <a14:foregroundMark x1="31785" y1="37480" x2="31785" y2="37480"/>
                        <a14:foregroundMark x1="31260" y1="36470" x2="31260" y2="40590"/>
                        <a14:foregroundMark x1="71809" y1="11834" x2="74394" y2="13368"/>
                        <a14:foregroundMark x1="73344" y1="16478" x2="59693" y2="40792"/>
                        <a14:foregroundMark x1="59693" y1="40792" x2="64620" y2="44669"/>
                        <a14:foregroundMark x1="43578" y1="40590" x2="49233" y2="39055"/>
                        <a14:foregroundMark x1="71809" y1="23627" x2="65670" y2="41074"/>
                        <a14:foregroundMark x1="38974" y1="50848" x2="18942" y2="68376"/>
                        <a14:foregroundMark x1="18942" y1="68376" x2="37439" y2="84693"/>
                        <a14:foregroundMark x1="17407" y1="55452" x2="42569" y2="50323"/>
                        <a14:foregroundMark x1="41034" y1="49313" x2="15145" y2="59774"/>
                        <a14:foregroundMark x1="15145" y1="59774" x2="27383" y2="85541"/>
                        <a14:foregroundMark x1="27383" y1="85541" x2="33845" y2="85218"/>
                        <a14:foregroundMark x1="17407" y1="58037" x2="27181" y2="88691"/>
                        <a14:foregroundMark x1="27181" y1="88691" x2="33845" y2="84208"/>
                        <a14:foregroundMark x1="38449" y1="50848" x2="61551" y2="53918"/>
                      </a14:backgroundRemoval>
                    </a14:imgEffect>
                  </a14:imgLayer>
                </a14:imgProps>
              </a:ext>
              <a:ext uri="{28A0092B-C50C-407E-A947-70E740481C1C}">
                <a14:useLocalDpi xmlns:a14="http://schemas.microsoft.com/office/drawing/2010/main" val="0"/>
              </a:ext>
            </a:extLst>
          </a:blip>
          <a:stretch>
            <a:fillRect/>
          </a:stretch>
        </p:blipFill>
        <p:spPr>
          <a:xfrm>
            <a:off x="5795021" y="7526893"/>
            <a:ext cx="1537200" cy="1537200"/>
          </a:xfrm>
          <a:prstGeom prst="rect">
            <a:avLst/>
          </a:prstGeom>
        </p:spPr>
      </p:pic>
      <p:pic>
        <p:nvPicPr>
          <p:cNvPr id="11" name="図 10">
            <a:extLst>
              <a:ext uri="{FF2B5EF4-FFF2-40B4-BE49-F238E27FC236}">
                <a16:creationId xmlns:a16="http://schemas.microsoft.com/office/drawing/2014/main" id="{A91A9CC8-716E-D626-7A9D-49F270EAB710}"/>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88732" y1="35097" x2="88732" y2="74111"/>
                      </a14:backgroundRemoval>
                    </a14:imgEffect>
                  </a14:imgLayer>
                </a14:imgProps>
              </a:ext>
              <a:ext uri="{28A0092B-C50C-407E-A947-70E740481C1C}">
                <a14:useLocalDpi xmlns:a14="http://schemas.microsoft.com/office/drawing/2010/main" val="0"/>
              </a:ext>
            </a:extLst>
          </a:blip>
          <a:stretch>
            <a:fillRect/>
          </a:stretch>
        </p:blipFill>
        <p:spPr>
          <a:xfrm>
            <a:off x="2652996" y="7108781"/>
            <a:ext cx="1388427" cy="1388427"/>
          </a:xfrm>
          <a:prstGeom prst="rect">
            <a:avLst/>
          </a:prstGeom>
        </p:spPr>
      </p:pic>
      <p:pic>
        <p:nvPicPr>
          <p:cNvPr id="15" name="図 14">
            <a:extLst>
              <a:ext uri="{FF2B5EF4-FFF2-40B4-BE49-F238E27FC236}">
                <a16:creationId xmlns:a16="http://schemas.microsoft.com/office/drawing/2014/main" id="{B9E28F68-FA7D-2D67-3F0D-A2E603E20A6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8364" b="95071" l="9980" r="90667">
                        <a14:foregroundMark x1="35798" y1="14505" x2="54263" y2="32485"/>
                        <a14:foregroundMark x1="66061" y1="53010" x2="84848" y2="72727"/>
                        <a14:foregroundMark x1="84848" y1="72727" x2="61980" y2="90990"/>
                        <a14:foregroundMark x1="61980" y1="90990" x2="61980" y2="90990"/>
                        <a14:foregroundMark x1="31677" y1="13495" x2="34788" y2="37616"/>
                        <a14:foregroundMark x1="37333" y1="9374" x2="43515" y2="9374"/>
                        <a14:foregroundMark x1="51717" y1="8364" x2="71717" y2="13495"/>
                        <a14:foregroundMark x1="68646" y1="53010" x2="83515" y2="59677"/>
                        <a14:foregroundMark x1="64525" y1="90465" x2="85899" y2="71798"/>
                        <a14:foregroundMark x1="85899" y1="71798" x2="90707" y2="61212"/>
                        <a14:foregroundMark x1="82990" y1="69939" x2="72444" y2="95071"/>
                        <a14:foregroundMark x1="72444" y1="95071" x2="61980" y2="89455"/>
                        <a14:foregroundMark x1="81980" y1="78141" x2="73778" y2="89939"/>
                        <a14:foregroundMark x1="81455" y1="84808" x2="72242" y2="95071"/>
                        <a14:foregroundMark x1="78909" y1="89455" x2="71717" y2="94586"/>
                        <a14:foregroundMark x1="33253" y1="25293" x2="55313" y2="33495"/>
                        <a14:foregroundMark x1="47071" y1="35556" x2="51717" y2="42747"/>
                        <a14:foregroundMark x1="35798" y1="52485" x2="26667" y2="80202"/>
                        <a14:foregroundMark x1="26667" y1="80202" x2="28606" y2="83273"/>
                        <a14:foregroundMark x1="22990" y1="57091" x2="55313" y2="54020"/>
                        <a14:foregroundMark x1="55313" y1="54020" x2="55313" y2="54020"/>
                        <a14:foregroundMark x1="40404" y1="48889" x2="17737" y2="64485"/>
                        <a14:foregroundMark x1="17737" y1="64485" x2="29131" y2="90990"/>
                        <a14:foregroundMark x1="29131" y1="90990" x2="32202" y2="90990"/>
                        <a14:foregroundMark x1="15798" y1="58667" x2="18869" y2="62747"/>
                        <a14:foregroundMark x1="17333" y1="59677" x2="36323" y2="48889"/>
                        <a14:foregroundMark x1="33737" y1="94586" x2="41939" y2="86869"/>
                        <a14:foregroundMark x1="74788" y1="90465" x2="75313" y2="93010"/>
                      </a14:backgroundRemoval>
                    </a14:imgEffect>
                  </a14:imgLayer>
                </a14:imgProps>
              </a:ext>
              <a:ext uri="{28A0092B-C50C-407E-A947-70E740481C1C}">
                <a14:useLocalDpi xmlns:a14="http://schemas.microsoft.com/office/drawing/2010/main" val="0"/>
              </a:ext>
            </a:extLst>
          </a:blip>
          <a:stretch>
            <a:fillRect/>
          </a:stretch>
        </p:blipFill>
        <p:spPr>
          <a:xfrm>
            <a:off x="3656273" y="7446147"/>
            <a:ext cx="1538594" cy="1538594"/>
          </a:xfrm>
          <a:prstGeom prst="rect">
            <a:avLst/>
          </a:prstGeom>
        </p:spPr>
      </p:pic>
      <p:sp>
        <p:nvSpPr>
          <p:cNvPr id="16" name="テキスト ボックス 15">
            <a:extLst>
              <a:ext uri="{FF2B5EF4-FFF2-40B4-BE49-F238E27FC236}">
                <a16:creationId xmlns:a16="http://schemas.microsoft.com/office/drawing/2014/main" id="{59AB3C96-2263-783E-B15C-87F9131E49B2}"/>
              </a:ext>
            </a:extLst>
          </p:cNvPr>
          <p:cNvSpPr txBox="1"/>
          <p:nvPr/>
        </p:nvSpPr>
        <p:spPr>
          <a:xfrm>
            <a:off x="348492" y="8816567"/>
            <a:ext cx="2764127" cy="446276"/>
          </a:xfrm>
          <a:prstGeom prst="rect">
            <a:avLst/>
          </a:prstGeom>
          <a:noFill/>
        </p:spPr>
        <p:txBody>
          <a:bodyPr wrap="square" rtlCol="0">
            <a:spAutoFit/>
          </a:bodyPr>
          <a:lstStyle/>
          <a:p>
            <a:pPr algn="ctr"/>
            <a:r>
              <a:rPr lang="ja-JP" altLang="en-US" sz="800" b="1" dirty="0">
                <a:latin typeface="メイリオ" panose="020B0604030504040204" pitchFamily="50" charset="-128"/>
                <a:ea typeface="メイリオ" panose="020B0604030504040204" pitchFamily="50" charset="-128"/>
              </a:rPr>
              <a:t>「ドライングマット </a:t>
            </a:r>
            <a:r>
              <a:rPr lang="en-US" altLang="ja-JP" sz="800" b="1" dirty="0">
                <a:latin typeface="メイリオ" panose="020B0604030504040204" pitchFamily="50" charset="-128"/>
                <a:ea typeface="メイリオ" panose="020B0604030504040204" pitchFamily="50" charset="-128"/>
              </a:rPr>
              <a:t>M</a:t>
            </a:r>
            <a:r>
              <a:rPr lang="ja-JP" altLang="en-US" sz="800" b="1" dirty="0">
                <a:latin typeface="メイリオ" panose="020B0604030504040204" pitchFamily="50" charset="-128"/>
                <a:ea typeface="メイリオ" panose="020B0604030504040204" pitchFamily="50" charset="-128"/>
              </a:rPr>
              <a:t>「</a:t>
            </a:r>
            <a:r>
              <a:rPr lang="en-US" altLang="ja-JP" sz="800" b="1" dirty="0">
                <a:latin typeface="メイリオ" panose="020B0604030504040204" pitchFamily="50" charset="-128"/>
                <a:ea typeface="メイリオ" panose="020B0604030504040204" pitchFamily="50" charset="-128"/>
              </a:rPr>
              <a:t>Tomato</a:t>
            </a:r>
            <a:r>
              <a:rPr lang="ja-JP" altLang="en-US" sz="800" b="1" dirty="0">
                <a:latin typeface="メイリオ" panose="020B0604030504040204" pitchFamily="50" charset="-128"/>
                <a:ea typeface="メイリオ" panose="020B0604030504040204" pitchFamily="50" charset="-128"/>
              </a:rPr>
              <a:t>」 </a:t>
            </a:r>
            <a:r>
              <a:rPr lang="en-US" altLang="ja-JP" sz="800" b="1" dirty="0">
                <a:latin typeface="メイリオ" panose="020B0604030504040204" pitchFamily="50" charset="-128"/>
                <a:ea typeface="メイリオ" panose="020B0604030504040204" pitchFamily="50" charset="-128"/>
              </a:rPr>
              <a:t>/</a:t>
            </a:r>
            <a:r>
              <a:rPr lang="ja-JP" altLang="en-US" sz="800" b="1" dirty="0">
                <a:latin typeface="メイリオ" panose="020B0604030504040204" pitchFamily="50" charset="-128"/>
                <a:ea typeface="メイリオ" panose="020B0604030504040204" pitchFamily="50" charset="-128"/>
              </a:rPr>
              <a:t>「</a:t>
            </a:r>
            <a:r>
              <a:rPr lang="en-US" altLang="ja-JP" sz="800" b="1" dirty="0">
                <a:latin typeface="メイリオ" panose="020B0604030504040204" pitchFamily="50" charset="-128"/>
                <a:ea typeface="メイリオ" panose="020B0604030504040204" pitchFamily="50" charset="-128"/>
              </a:rPr>
              <a:t>Banana</a:t>
            </a:r>
            <a:r>
              <a:rPr lang="ja-JP" altLang="en-US" sz="800" b="1" dirty="0">
                <a:latin typeface="メイリオ" panose="020B0604030504040204" pitchFamily="50" charset="-128"/>
                <a:ea typeface="メイリオ" panose="020B0604030504040204" pitchFamily="50" charset="-128"/>
              </a:rPr>
              <a:t>」」</a:t>
            </a:r>
            <a:endParaRPr kumimoji="1" lang="en-US" altLang="ja-JP" sz="700" b="1" dirty="0">
              <a:latin typeface="メイリオ" panose="020B0604030504040204" pitchFamily="50" charset="-128"/>
              <a:ea typeface="メイリオ" panose="020B0604030504040204" pitchFamily="50" charset="-128"/>
            </a:endParaRPr>
          </a:p>
          <a:p>
            <a:pPr algn="ctr"/>
            <a:r>
              <a:rPr kumimoji="1" lang="ja-JP" altLang="en-US" sz="700" dirty="0">
                <a:latin typeface="メイリオ" panose="020B0604030504040204" pitchFamily="50" charset="-128"/>
                <a:ea typeface="メイリオ" panose="020B0604030504040204" pitchFamily="50" charset="-128"/>
              </a:rPr>
              <a:t>価格：</a:t>
            </a:r>
            <a:r>
              <a:rPr kumimoji="1" lang="en-US" altLang="ja-JP" sz="700" dirty="0">
                <a:latin typeface="メイリオ" panose="020B0604030504040204" pitchFamily="50" charset="-128"/>
                <a:ea typeface="メイリオ" panose="020B0604030504040204" pitchFamily="50" charset="-128"/>
              </a:rPr>
              <a:t>429</a:t>
            </a:r>
            <a:r>
              <a:rPr kumimoji="1" lang="ja-JP" altLang="en-US" sz="700" dirty="0">
                <a:latin typeface="メイリオ" panose="020B0604030504040204" pitchFamily="50" charset="-128"/>
                <a:ea typeface="メイリオ" panose="020B0604030504040204" pitchFamily="50" charset="-128"/>
              </a:rPr>
              <a:t>円</a:t>
            </a:r>
            <a:endParaRPr kumimoji="1" lang="en-US" altLang="ja-JP" sz="700" dirty="0">
              <a:latin typeface="メイリオ" panose="020B0604030504040204" pitchFamily="50" charset="-128"/>
              <a:ea typeface="メイリオ" panose="020B0604030504040204" pitchFamily="50" charset="-128"/>
            </a:endParaRPr>
          </a:p>
          <a:p>
            <a:pPr algn="ctr"/>
            <a:r>
              <a:rPr kumimoji="1" lang="ja-JP" altLang="en-US" sz="700" dirty="0">
                <a:latin typeface="メイリオ" panose="020B0604030504040204" pitchFamily="50" charset="-128"/>
                <a:ea typeface="メイリオ" panose="020B0604030504040204" pitchFamily="50" charset="-128"/>
              </a:rPr>
              <a:t>サイズ：</a:t>
            </a:r>
            <a:r>
              <a:rPr lang="ja-JP" altLang="en-US" sz="800" dirty="0">
                <a:latin typeface="メイリオ" panose="020B0604030504040204" pitchFamily="50" charset="-128"/>
                <a:ea typeface="メイリオ" panose="020B0604030504040204" pitchFamily="50" charset="-128"/>
              </a:rPr>
              <a:t>約</a:t>
            </a:r>
            <a:r>
              <a:rPr lang="en-US" altLang="ja-JP" sz="800" dirty="0">
                <a:latin typeface="メイリオ" panose="020B0604030504040204" pitchFamily="50" charset="-128"/>
                <a:ea typeface="メイリオ" panose="020B0604030504040204" pitchFamily="50" charset="-128"/>
              </a:rPr>
              <a:t>W40×H23</a:t>
            </a:r>
            <a:endParaRPr kumimoji="1" lang="en-US" altLang="ja-JP" sz="700" dirty="0">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557C7917-D33B-4868-6241-AD16A8DA18B8}"/>
              </a:ext>
            </a:extLst>
          </p:cNvPr>
          <p:cNvSpPr txBox="1"/>
          <p:nvPr/>
        </p:nvSpPr>
        <p:spPr>
          <a:xfrm>
            <a:off x="3595194" y="8964334"/>
            <a:ext cx="2764127" cy="569387"/>
          </a:xfrm>
          <a:prstGeom prst="rect">
            <a:avLst/>
          </a:prstGeom>
          <a:noFill/>
        </p:spPr>
        <p:txBody>
          <a:bodyPr wrap="square" rtlCol="0">
            <a:spAutoFit/>
          </a:bodyPr>
          <a:lstStyle/>
          <a:p>
            <a:pPr algn="ctr"/>
            <a:r>
              <a:rPr lang="ja-JP" altLang="en-US" sz="800" b="1" dirty="0">
                <a:latin typeface="メイリオ" panose="020B0604030504040204" pitchFamily="50" charset="-128"/>
                <a:ea typeface="メイリオ" panose="020B0604030504040204" pitchFamily="50" charset="-128"/>
              </a:rPr>
              <a:t>「マイクロファイバーキッチンスポンジ </a:t>
            </a:r>
            <a:r>
              <a:rPr lang="en-US" altLang="ja-JP" sz="800" b="1" dirty="0">
                <a:latin typeface="メイリオ" panose="020B0604030504040204" pitchFamily="50" charset="-128"/>
                <a:ea typeface="メイリオ" panose="020B0604030504040204" pitchFamily="50" charset="-128"/>
              </a:rPr>
              <a:t>5P</a:t>
            </a:r>
            <a:r>
              <a:rPr lang="ja-JP" altLang="en-US" sz="800" b="1" dirty="0">
                <a:latin typeface="メイリオ" panose="020B0604030504040204" pitchFamily="50" charset="-128"/>
                <a:ea typeface="メイリオ" panose="020B0604030504040204" pitchFamily="50" charset="-128"/>
              </a:rPr>
              <a:t>「</a:t>
            </a:r>
            <a:r>
              <a:rPr lang="en-US" altLang="ja-JP" sz="800" b="1" dirty="0">
                <a:latin typeface="メイリオ" panose="020B0604030504040204" pitchFamily="50" charset="-128"/>
                <a:ea typeface="メイリオ" panose="020B0604030504040204" pitchFamily="50" charset="-128"/>
              </a:rPr>
              <a:t>Tomato</a:t>
            </a:r>
            <a:r>
              <a:rPr lang="ja-JP" altLang="en-US" sz="800" b="1" dirty="0">
                <a:latin typeface="メイリオ" panose="020B0604030504040204" pitchFamily="50" charset="-128"/>
                <a:ea typeface="メイリオ" panose="020B0604030504040204" pitchFamily="50" charset="-128"/>
              </a:rPr>
              <a:t>」</a:t>
            </a:r>
            <a:r>
              <a:rPr lang="en-US" altLang="ja-JP" sz="800" b="1" dirty="0">
                <a:latin typeface="メイリオ" panose="020B0604030504040204" pitchFamily="50" charset="-128"/>
                <a:ea typeface="メイリオ" panose="020B0604030504040204" pitchFamily="50" charset="-128"/>
              </a:rPr>
              <a:t>/</a:t>
            </a:r>
            <a:r>
              <a:rPr lang="ja-JP" altLang="en-US" sz="800" b="1" dirty="0">
                <a:latin typeface="メイリオ" panose="020B0604030504040204" pitchFamily="50" charset="-128"/>
                <a:ea typeface="メイリオ" panose="020B0604030504040204" pitchFamily="50" charset="-128"/>
              </a:rPr>
              <a:t> 「</a:t>
            </a:r>
            <a:r>
              <a:rPr lang="en-US" altLang="ja-JP" sz="800" b="1" dirty="0">
                <a:latin typeface="メイリオ" panose="020B0604030504040204" pitchFamily="50" charset="-128"/>
                <a:ea typeface="メイリオ" panose="020B0604030504040204" pitchFamily="50" charset="-128"/>
              </a:rPr>
              <a:t>Banana</a:t>
            </a:r>
            <a:r>
              <a:rPr lang="ja-JP" altLang="en-US" sz="800" b="1" dirty="0">
                <a:latin typeface="メイリオ" panose="020B0604030504040204" pitchFamily="50" charset="-128"/>
                <a:ea typeface="メイリオ" panose="020B0604030504040204" pitchFamily="50" charset="-128"/>
              </a:rPr>
              <a:t>」 」</a:t>
            </a:r>
            <a:endParaRPr kumimoji="1" lang="en-US" altLang="ja-JP" sz="700" b="1" dirty="0">
              <a:latin typeface="メイリオ" panose="020B0604030504040204" pitchFamily="50" charset="-128"/>
              <a:ea typeface="メイリオ" panose="020B0604030504040204" pitchFamily="50" charset="-128"/>
            </a:endParaRPr>
          </a:p>
          <a:p>
            <a:pPr algn="ctr"/>
            <a:r>
              <a:rPr kumimoji="1" lang="ja-JP" altLang="en-US" sz="700" dirty="0">
                <a:latin typeface="メイリオ" panose="020B0604030504040204" pitchFamily="50" charset="-128"/>
                <a:ea typeface="メイリオ" panose="020B0604030504040204" pitchFamily="50" charset="-128"/>
              </a:rPr>
              <a:t>価格：</a:t>
            </a:r>
            <a:r>
              <a:rPr kumimoji="1" lang="en-US" altLang="ja-JP" sz="700" dirty="0">
                <a:latin typeface="メイリオ" panose="020B0604030504040204" pitchFamily="50" charset="-128"/>
                <a:ea typeface="メイリオ" panose="020B0604030504040204" pitchFamily="50" charset="-128"/>
              </a:rPr>
              <a:t>209</a:t>
            </a:r>
            <a:r>
              <a:rPr kumimoji="1" lang="ja-JP" altLang="en-US" sz="700" dirty="0">
                <a:latin typeface="メイリオ" panose="020B0604030504040204" pitchFamily="50" charset="-128"/>
                <a:ea typeface="メイリオ" panose="020B0604030504040204" pitchFamily="50" charset="-128"/>
              </a:rPr>
              <a:t>円</a:t>
            </a:r>
            <a:endParaRPr kumimoji="1" lang="en-US" altLang="ja-JP" sz="700" dirty="0">
              <a:latin typeface="メイリオ" panose="020B0604030504040204" pitchFamily="50" charset="-128"/>
              <a:ea typeface="メイリオ" panose="020B0604030504040204" pitchFamily="50" charset="-128"/>
            </a:endParaRPr>
          </a:p>
          <a:p>
            <a:pPr algn="ctr"/>
            <a:r>
              <a:rPr kumimoji="1" lang="ja-JP" altLang="en-US" sz="700" dirty="0">
                <a:latin typeface="メイリオ" panose="020B0604030504040204" pitchFamily="50" charset="-128"/>
                <a:ea typeface="メイリオ" panose="020B0604030504040204" pitchFamily="50" charset="-128"/>
              </a:rPr>
              <a:t>サイズ：</a:t>
            </a:r>
            <a:r>
              <a:rPr lang="ja-JP" altLang="en-US" sz="800" dirty="0">
                <a:latin typeface="メイリオ" panose="020B0604030504040204" pitchFamily="50" charset="-128"/>
                <a:ea typeface="メイリオ" panose="020B0604030504040204" pitchFamily="50" charset="-128"/>
              </a:rPr>
              <a:t>約</a:t>
            </a:r>
            <a:r>
              <a:rPr lang="en-US" altLang="ja-JP" sz="800" dirty="0">
                <a:latin typeface="メイリオ" panose="020B0604030504040204" pitchFamily="50" charset="-128"/>
                <a:ea typeface="メイリオ" panose="020B0604030504040204" pitchFamily="50" charset="-128"/>
              </a:rPr>
              <a:t>W11.5×H7.5</a:t>
            </a:r>
          </a:p>
        </p:txBody>
      </p:sp>
      <p:sp>
        <p:nvSpPr>
          <p:cNvPr id="29" name="テキスト ボックス 28">
            <a:extLst>
              <a:ext uri="{FF2B5EF4-FFF2-40B4-BE49-F238E27FC236}">
                <a16:creationId xmlns:a16="http://schemas.microsoft.com/office/drawing/2014/main" id="{C0C00C39-3162-A8EF-BC3B-B916A621F8BA}"/>
              </a:ext>
            </a:extLst>
          </p:cNvPr>
          <p:cNvSpPr txBox="1"/>
          <p:nvPr/>
        </p:nvSpPr>
        <p:spPr>
          <a:xfrm>
            <a:off x="244427" y="5939483"/>
            <a:ext cx="7196668" cy="600164"/>
          </a:xfrm>
          <a:prstGeom prst="rect">
            <a:avLst/>
          </a:prstGeom>
          <a:noFill/>
        </p:spPr>
        <p:txBody>
          <a:bodyPr wrap="square">
            <a:spAutoFit/>
          </a:bodyPr>
          <a:lstStyle/>
          <a:p>
            <a:r>
              <a:rPr lang="ja-JP" altLang="en-US" sz="1100" dirty="0">
                <a:latin typeface="メイリオ" panose="020B0604030504040204" pitchFamily="50" charset="-128"/>
                <a:ea typeface="メイリオ" panose="020B0604030504040204" pitchFamily="50" charset="-128"/>
              </a:rPr>
              <a:t>■新潟中央インター店ホームページ：</a:t>
            </a:r>
            <a:r>
              <a:rPr lang="en-US" altLang="ja-JP" sz="1100" dirty="0">
                <a:latin typeface="メイリオ" panose="020B0604030504040204" pitchFamily="50" charset="-128"/>
                <a:ea typeface="メイリオ" panose="020B0604030504040204" pitchFamily="50" charset="-128"/>
              </a:rPr>
              <a:t>https://www.topculture.co.jp/store/tsutaya/niigata-chuo-inter/</a:t>
            </a:r>
          </a:p>
          <a:p>
            <a:r>
              <a:rPr lang="ja-JP" altLang="en-US" sz="1100" dirty="0">
                <a:latin typeface="メイリオ" panose="020B0604030504040204" pitchFamily="50" charset="-128"/>
                <a:ea typeface="メイリオ" panose="020B0604030504040204" pitchFamily="50" charset="-128"/>
              </a:rPr>
              <a:t>■トップカルチャー蔦屋書店公式</a:t>
            </a:r>
            <a:r>
              <a:rPr lang="en-US" altLang="ja-JP" sz="1100" dirty="0">
                <a:latin typeface="メイリオ" panose="020B0604030504040204" pitchFamily="50" charset="-128"/>
                <a:ea typeface="メイリオ" panose="020B0604030504040204" pitchFamily="50" charset="-128"/>
              </a:rPr>
              <a:t>X</a:t>
            </a:r>
            <a:r>
              <a:rPr lang="ja-JP" altLang="en-US" sz="1100" dirty="0">
                <a:latin typeface="メイリオ" panose="020B0604030504040204" pitchFamily="50" charset="-128"/>
                <a:ea typeface="メイリオ" panose="020B0604030504040204" pitchFamily="50" charset="-128"/>
              </a:rPr>
              <a:t>：</a:t>
            </a:r>
            <a:r>
              <a:rPr lang="en-US" altLang="ja-JP" sz="1100" dirty="0">
                <a:latin typeface="メイリオ" panose="020B0604030504040204" pitchFamily="50" charset="-128"/>
                <a:ea typeface="メイリオ" panose="020B0604030504040204" pitchFamily="50" charset="-128"/>
              </a:rPr>
              <a:t>https://twitter.com/tc_shouhin?lang=ja</a:t>
            </a:r>
          </a:p>
          <a:p>
            <a:r>
              <a:rPr lang="ja-JP" altLang="en-US" sz="1100" dirty="0">
                <a:latin typeface="メイリオ" panose="020B0604030504040204" pitchFamily="50" charset="-128"/>
                <a:ea typeface="メイリオ" panose="020B0604030504040204" pitchFamily="50" charset="-128"/>
              </a:rPr>
              <a:t>■トップカルチャー蔦屋書店公式</a:t>
            </a:r>
            <a:r>
              <a:rPr lang="en-US" altLang="ja-JP" sz="1100" dirty="0">
                <a:latin typeface="メイリオ" panose="020B0604030504040204" pitchFamily="50" charset="-128"/>
                <a:ea typeface="メイリオ" panose="020B0604030504040204" pitchFamily="50" charset="-128"/>
              </a:rPr>
              <a:t>Instagram</a:t>
            </a:r>
            <a:r>
              <a:rPr lang="ja-JP" altLang="en-US" sz="1100" dirty="0">
                <a:latin typeface="メイリオ" panose="020B0604030504040204" pitchFamily="50" charset="-128"/>
                <a:ea typeface="メイリオ" panose="020B0604030504040204" pitchFamily="50" charset="-128"/>
              </a:rPr>
              <a:t>：</a:t>
            </a:r>
            <a:r>
              <a:rPr lang="en-US" altLang="ja-JP" sz="1100" dirty="0">
                <a:latin typeface="メイリオ" panose="020B0604030504040204" pitchFamily="50" charset="-128"/>
                <a:ea typeface="メイリオ" panose="020B0604030504040204" pitchFamily="50" charset="-128"/>
              </a:rPr>
              <a:t>https://www.instagram.com/top_culture_tsutaya/?hl=ja</a:t>
            </a:r>
          </a:p>
        </p:txBody>
      </p:sp>
      <p:pic>
        <p:nvPicPr>
          <p:cNvPr id="4" name="図 3">
            <a:extLst>
              <a:ext uri="{FF2B5EF4-FFF2-40B4-BE49-F238E27FC236}">
                <a16:creationId xmlns:a16="http://schemas.microsoft.com/office/drawing/2014/main" id="{5F8BC3E5-24AA-0E8B-28E5-87A07699888D}"/>
              </a:ext>
            </a:extLst>
          </p:cNvPr>
          <p:cNvPicPr>
            <a:picLocks noChangeAspect="1"/>
          </p:cNvPicPr>
          <p:nvPr/>
        </p:nvPicPr>
        <p:blipFill rotWithShape="1">
          <a:blip r:embed="rId13">
            <a:extLst>
              <a:ext uri="{28A0092B-C50C-407E-A947-70E740481C1C}">
                <a14:useLocalDpi xmlns:a14="http://schemas.microsoft.com/office/drawing/2010/main" val="0"/>
              </a:ext>
            </a:extLst>
          </a:blip>
          <a:srcRect t="65855"/>
          <a:stretch/>
        </p:blipFill>
        <p:spPr>
          <a:xfrm>
            <a:off x="392189" y="1331292"/>
            <a:ext cx="3279371" cy="1119749"/>
          </a:xfrm>
          <a:prstGeom prst="rect">
            <a:avLst/>
          </a:prstGeom>
        </p:spPr>
      </p:pic>
      <p:pic>
        <p:nvPicPr>
          <p:cNvPr id="7" name="図 6">
            <a:extLst>
              <a:ext uri="{FF2B5EF4-FFF2-40B4-BE49-F238E27FC236}">
                <a16:creationId xmlns:a16="http://schemas.microsoft.com/office/drawing/2014/main" id="{5C1151C0-289D-ADF6-EDAA-240BFAEDC07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18084" y="2569517"/>
            <a:ext cx="4918886" cy="3292809"/>
          </a:xfrm>
          <a:prstGeom prst="rect">
            <a:avLst/>
          </a:prstGeom>
        </p:spPr>
      </p:pic>
    </p:spTree>
    <p:extLst>
      <p:ext uri="{BB962C8B-B14F-4D97-AF65-F5344CB8AC3E}">
        <p14:creationId xmlns:p14="http://schemas.microsoft.com/office/powerpoint/2010/main" val="1733090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図 36">
            <a:extLst>
              <a:ext uri="{FF2B5EF4-FFF2-40B4-BE49-F238E27FC236}">
                <a16:creationId xmlns:a16="http://schemas.microsoft.com/office/drawing/2014/main" id="{8550B321-28DF-3156-C4CA-0B6EF8DBAF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3837" y="32598"/>
            <a:ext cx="2232000" cy="690355"/>
          </a:xfrm>
          <a:prstGeom prst="rect">
            <a:avLst/>
          </a:prstGeom>
        </p:spPr>
      </p:pic>
      <p:sp>
        <p:nvSpPr>
          <p:cNvPr id="35" name="四角形: 角を丸くする 34">
            <a:extLst>
              <a:ext uri="{FF2B5EF4-FFF2-40B4-BE49-F238E27FC236}">
                <a16:creationId xmlns:a16="http://schemas.microsoft.com/office/drawing/2014/main" id="{8D3A65CE-B290-4B21-812E-49D48682CB98}"/>
              </a:ext>
            </a:extLst>
          </p:cNvPr>
          <p:cNvSpPr/>
          <p:nvPr/>
        </p:nvSpPr>
        <p:spPr>
          <a:xfrm>
            <a:off x="267657" y="920868"/>
            <a:ext cx="6962257" cy="8794552"/>
          </a:xfrm>
          <a:prstGeom prst="roundRect">
            <a:avLst>
              <a:gd name="adj" fmla="val 508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115"/>
          </a:p>
        </p:txBody>
      </p:sp>
      <p:sp>
        <p:nvSpPr>
          <p:cNvPr id="47" name="四角形: 角を丸くする 46">
            <a:extLst>
              <a:ext uri="{FF2B5EF4-FFF2-40B4-BE49-F238E27FC236}">
                <a16:creationId xmlns:a16="http://schemas.microsoft.com/office/drawing/2014/main" id="{384B4FD2-E1C2-4A5A-A836-5936CDA97220}"/>
              </a:ext>
            </a:extLst>
          </p:cNvPr>
          <p:cNvSpPr/>
          <p:nvPr/>
        </p:nvSpPr>
        <p:spPr>
          <a:xfrm>
            <a:off x="2441522" y="745844"/>
            <a:ext cx="2672012" cy="381879"/>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115"/>
          </a:p>
        </p:txBody>
      </p:sp>
      <p:sp>
        <p:nvSpPr>
          <p:cNvPr id="30" name="テキスト ボックス 29">
            <a:extLst>
              <a:ext uri="{FF2B5EF4-FFF2-40B4-BE49-F238E27FC236}">
                <a16:creationId xmlns:a16="http://schemas.microsoft.com/office/drawing/2014/main" id="{B17F5938-E37B-4570-83F8-586DAC26CF28}"/>
              </a:ext>
            </a:extLst>
          </p:cNvPr>
          <p:cNvSpPr txBox="1"/>
          <p:nvPr/>
        </p:nvSpPr>
        <p:spPr>
          <a:xfrm>
            <a:off x="-172085" y="795029"/>
            <a:ext cx="7559674" cy="307777"/>
          </a:xfrm>
          <a:prstGeom prst="rect">
            <a:avLst/>
          </a:prstGeom>
          <a:noFill/>
        </p:spPr>
        <p:txBody>
          <a:bodyPr wrap="square" rtlCol="0">
            <a:spAutoFit/>
          </a:bodyPr>
          <a:lstStyle/>
          <a:p>
            <a:pPr algn="ctr"/>
            <a:r>
              <a:rPr kumimoji="1" lang="ja-JP" altLang="en-US" sz="1400" b="1" dirty="0">
                <a:solidFill>
                  <a:schemeClr val="bg1"/>
                </a:solidFill>
                <a:latin typeface="メイリオ" panose="020B0604030504040204" pitchFamily="50" charset="-128"/>
                <a:ea typeface="メイリオ" panose="020B0604030504040204" pitchFamily="50" charset="-128"/>
              </a:rPr>
              <a:t>　　おすすめ商品</a:t>
            </a:r>
          </a:p>
        </p:txBody>
      </p:sp>
      <p:sp>
        <p:nvSpPr>
          <p:cNvPr id="49" name="正方形/長方形 48">
            <a:extLst>
              <a:ext uri="{FF2B5EF4-FFF2-40B4-BE49-F238E27FC236}">
                <a16:creationId xmlns:a16="http://schemas.microsoft.com/office/drawing/2014/main" id="{EB881981-5322-4F65-A7A6-973013BE23B0}"/>
              </a:ext>
            </a:extLst>
          </p:cNvPr>
          <p:cNvSpPr/>
          <p:nvPr/>
        </p:nvSpPr>
        <p:spPr>
          <a:xfrm>
            <a:off x="0" y="9961632"/>
            <a:ext cx="7559675" cy="7301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115"/>
          </a:p>
        </p:txBody>
      </p:sp>
      <p:sp>
        <p:nvSpPr>
          <p:cNvPr id="55" name="テキスト ボックス 54">
            <a:extLst>
              <a:ext uri="{FF2B5EF4-FFF2-40B4-BE49-F238E27FC236}">
                <a16:creationId xmlns:a16="http://schemas.microsoft.com/office/drawing/2014/main" id="{4D9125EE-1D1F-44B8-BC51-AB22BA4DB10E}"/>
              </a:ext>
            </a:extLst>
          </p:cNvPr>
          <p:cNvSpPr txBox="1"/>
          <p:nvPr/>
        </p:nvSpPr>
        <p:spPr>
          <a:xfrm>
            <a:off x="0" y="9986220"/>
            <a:ext cx="7559675" cy="839332"/>
          </a:xfrm>
          <a:prstGeom prst="rect">
            <a:avLst/>
          </a:prstGeom>
          <a:noFill/>
        </p:spPr>
        <p:txBody>
          <a:bodyPr wrap="square" rtlCol="0">
            <a:spAutoFit/>
          </a:bodyPr>
          <a:lstStyle/>
          <a:p>
            <a:pPr algn="ctr"/>
            <a:r>
              <a:rPr kumimoji="1" lang="ja-JP" altLang="en-US" sz="971" b="1" dirty="0">
                <a:solidFill>
                  <a:schemeClr val="bg1"/>
                </a:solidFill>
                <a:latin typeface="メイリオ" panose="020B0604030504040204" pitchFamily="50" charset="-128"/>
                <a:ea typeface="メイリオ" panose="020B0604030504040204" pitchFamily="50" charset="-128"/>
              </a:rPr>
              <a:t>＜お問合せ先＞</a:t>
            </a:r>
          </a:p>
          <a:p>
            <a:pPr algn="ctr"/>
            <a:r>
              <a:rPr kumimoji="1" lang="ja-JP" altLang="en-US" sz="971" b="1" dirty="0">
                <a:solidFill>
                  <a:schemeClr val="bg1"/>
                </a:solidFill>
                <a:latin typeface="メイリオ" panose="020B0604030504040204" pitchFamily="50" charset="-128"/>
                <a:ea typeface="メイリオ" panose="020B0604030504040204" pitchFamily="50" charset="-128"/>
              </a:rPr>
              <a:t>株式会社リテールトランスフォーメーション 広報担当 東　大聖</a:t>
            </a:r>
          </a:p>
          <a:p>
            <a:pPr algn="ctr"/>
            <a:r>
              <a:rPr kumimoji="1" lang="en-US" altLang="ja-JP" sz="971" b="1" dirty="0">
                <a:solidFill>
                  <a:schemeClr val="bg1"/>
                </a:solidFill>
                <a:latin typeface="メイリオ" panose="020B0604030504040204" pitchFamily="50" charset="-128"/>
                <a:ea typeface="メイリオ" panose="020B0604030504040204" pitchFamily="50" charset="-128"/>
              </a:rPr>
              <a:t>MAIL pr@awesome-as.jp / TEL 03-6665-8710</a:t>
            </a:r>
          </a:p>
          <a:p>
            <a:pPr algn="ctr"/>
            <a:r>
              <a:rPr kumimoji="1" lang="ja-JP" altLang="en-US" sz="971" b="1" dirty="0">
                <a:solidFill>
                  <a:schemeClr val="bg1"/>
                </a:solidFill>
                <a:latin typeface="メイリオ" panose="020B0604030504040204" pitchFamily="50" charset="-128"/>
                <a:ea typeface="メイリオ" panose="020B0604030504040204" pitchFamily="50" charset="-128"/>
              </a:rPr>
              <a:t>〒</a:t>
            </a:r>
            <a:r>
              <a:rPr kumimoji="1" lang="en-US" altLang="ja-JP" sz="971" b="1" dirty="0">
                <a:solidFill>
                  <a:schemeClr val="bg1"/>
                </a:solidFill>
                <a:latin typeface="メイリオ" panose="020B0604030504040204" pitchFamily="50" charset="-128"/>
                <a:ea typeface="メイリオ" panose="020B0604030504040204" pitchFamily="50" charset="-128"/>
              </a:rPr>
              <a:t>108-0073</a:t>
            </a:r>
            <a:r>
              <a:rPr kumimoji="1" lang="ja-JP" altLang="en-US" sz="971" b="1" dirty="0">
                <a:solidFill>
                  <a:schemeClr val="bg1"/>
                </a:solidFill>
                <a:latin typeface="メイリオ" panose="020B0604030504040204" pitchFamily="50" charset="-128"/>
                <a:ea typeface="メイリオ" panose="020B0604030504040204" pitchFamily="50" charset="-128"/>
              </a:rPr>
              <a:t>　東京都港区三田３丁目</a:t>
            </a:r>
            <a:r>
              <a:rPr kumimoji="1" lang="en-US" altLang="ja-JP" sz="971" b="1" dirty="0">
                <a:solidFill>
                  <a:schemeClr val="bg1"/>
                </a:solidFill>
                <a:latin typeface="メイリオ" panose="020B0604030504040204" pitchFamily="50" charset="-128"/>
                <a:ea typeface="メイリオ" panose="020B0604030504040204" pitchFamily="50" charset="-128"/>
              </a:rPr>
              <a:t>13</a:t>
            </a:r>
            <a:r>
              <a:rPr kumimoji="1" lang="ja-JP" altLang="en-US" sz="971" b="1" dirty="0">
                <a:solidFill>
                  <a:schemeClr val="bg1"/>
                </a:solidFill>
                <a:latin typeface="メイリオ" panose="020B0604030504040204" pitchFamily="50" charset="-128"/>
                <a:ea typeface="メイリオ" panose="020B0604030504040204" pitchFamily="50" charset="-128"/>
              </a:rPr>
              <a:t>番</a:t>
            </a:r>
            <a:r>
              <a:rPr kumimoji="1" lang="en-US" altLang="ja-JP" sz="971" b="1" dirty="0">
                <a:solidFill>
                  <a:schemeClr val="bg1"/>
                </a:solidFill>
                <a:latin typeface="メイリオ" panose="020B0604030504040204" pitchFamily="50" charset="-128"/>
                <a:ea typeface="メイリオ" panose="020B0604030504040204" pitchFamily="50" charset="-128"/>
              </a:rPr>
              <a:t>16</a:t>
            </a:r>
            <a:r>
              <a:rPr kumimoji="1" lang="ja-JP" altLang="en-US" sz="971" b="1" dirty="0">
                <a:solidFill>
                  <a:schemeClr val="bg1"/>
                </a:solidFill>
                <a:latin typeface="メイリオ" panose="020B0604030504040204" pitchFamily="50" charset="-128"/>
                <a:ea typeface="メイリオ" panose="020B0604030504040204" pitchFamily="50" charset="-128"/>
              </a:rPr>
              <a:t>号三田</a:t>
            </a:r>
            <a:r>
              <a:rPr kumimoji="1" lang="en-US" altLang="ja-JP" sz="971" b="1" dirty="0">
                <a:solidFill>
                  <a:schemeClr val="bg1"/>
                </a:solidFill>
                <a:latin typeface="メイリオ" panose="020B0604030504040204" pitchFamily="50" charset="-128"/>
                <a:ea typeface="メイリオ" panose="020B0604030504040204" pitchFamily="50" charset="-128"/>
              </a:rPr>
              <a:t>43MT</a:t>
            </a:r>
            <a:r>
              <a:rPr kumimoji="1" lang="ja-JP" altLang="en-US" sz="971" b="1" dirty="0">
                <a:solidFill>
                  <a:schemeClr val="bg1"/>
                </a:solidFill>
                <a:latin typeface="メイリオ" panose="020B0604030504040204" pitchFamily="50" charset="-128"/>
                <a:ea typeface="メイリオ" panose="020B0604030504040204" pitchFamily="50" charset="-128"/>
              </a:rPr>
              <a:t>ビル</a:t>
            </a:r>
            <a:r>
              <a:rPr kumimoji="1" lang="en-US" altLang="ja-JP" sz="971" b="1" dirty="0">
                <a:solidFill>
                  <a:schemeClr val="bg1"/>
                </a:solidFill>
                <a:latin typeface="メイリオ" panose="020B0604030504040204" pitchFamily="50" charset="-128"/>
                <a:ea typeface="メイリオ" panose="020B0604030504040204" pitchFamily="50" charset="-128"/>
              </a:rPr>
              <a:t>8</a:t>
            </a:r>
            <a:r>
              <a:rPr kumimoji="1" lang="ja-JP" altLang="en-US" sz="971" b="1" dirty="0">
                <a:solidFill>
                  <a:schemeClr val="bg1"/>
                </a:solidFill>
                <a:latin typeface="メイリオ" panose="020B0604030504040204" pitchFamily="50" charset="-128"/>
                <a:ea typeface="メイリオ" panose="020B0604030504040204" pitchFamily="50" charset="-128"/>
              </a:rPr>
              <a:t>階</a:t>
            </a:r>
            <a:endParaRPr kumimoji="1" lang="en-US" altLang="ja-JP" sz="971" b="1" dirty="0">
              <a:solidFill>
                <a:schemeClr val="bg1"/>
              </a:solidFill>
              <a:latin typeface="メイリオ" panose="020B0604030504040204" pitchFamily="50" charset="-128"/>
              <a:ea typeface="メイリオ" panose="020B0604030504040204" pitchFamily="50" charset="-128"/>
            </a:endParaRPr>
          </a:p>
          <a:p>
            <a:pPr algn="ctr"/>
            <a:endParaRPr kumimoji="1" lang="en-US" altLang="ja-JP" sz="971" b="1" dirty="0">
              <a:solidFill>
                <a:schemeClr val="bg1"/>
              </a:solidFill>
              <a:latin typeface="メイリオ" panose="020B0604030504040204" pitchFamily="50" charset="-128"/>
              <a:ea typeface="メイリオ" panose="020B0604030504040204" pitchFamily="50" charset="-128"/>
            </a:endParaRPr>
          </a:p>
        </p:txBody>
      </p:sp>
      <p:sp>
        <p:nvSpPr>
          <p:cNvPr id="18" name="テキスト ボックス 17">
            <a:extLst>
              <a:ext uri="{FF2B5EF4-FFF2-40B4-BE49-F238E27FC236}">
                <a16:creationId xmlns:a16="http://schemas.microsoft.com/office/drawing/2014/main" id="{76A0F60E-DD19-858D-4C48-9C26A8524F33}"/>
              </a:ext>
            </a:extLst>
          </p:cNvPr>
          <p:cNvSpPr txBox="1"/>
          <p:nvPr/>
        </p:nvSpPr>
        <p:spPr>
          <a:xfrm>
            <a:off x="37219" y="9709619"/>
            <a:ext cx="7402022" cy="192040"/>
          </a:xfrm>
          <a:prstGeom prst="rect">
            <a:avLst/>
          </a:prstGeom>
          <a:noFill/>
        </p:spPr>
        <p:txBody>
          <a:bodyPr wrap="square" rtlCol="0">
            <a:spAutoFit/>
          </a:bodyPr>
          <a:lstStyle/>
          <a:p>
            <a:pPr algn="ctr"/>
            <a:r>
              <a:rPr kumimoji="1" lang="en-US" altLang="ja-JP" sz="648" dirty="0">
                <a:latin typeface="メイリオ" panose="020B0604030504040204" pitchFamily="50" charset="-128"/>
                <a:ea typeface="メイリオ" panose="020B0604030504040204" pitchFamily="50" charset="-128"/>
              </a:rPr>
              <a:t>※</a:t>
            </a:r>
            <a:r>
              <a:rPr kumimoji="1" lang="ja-JP" altLang="en-US" sz="648" dirty="0">
                <a:latin typeface="メイリオ" panose="020B0604030504040204" pitchFamily="50" charset="-128"/>
                <a:ea typeface="メイリオ" panose="020B0604030504040204" pitchFamily="50" charset="-128"/>
              </a:rPr>
              <a:t>価格はすべて税込み表記です。</a:t>
            </a:r>
            <a:endParaRPr kumimoji="1" lang="en-US" altLang="ja-JP" sz="648" dirty="0">
              <a:latin typeface="メイリオ" panose="020B0604030504040204" pitchFamily="50" charset="-128"/>
              <a:ea typeface="メイリオ" panose="020B0604030504040204" pitchFamily="50" charset="-128"/>
            </a:endParaRPr>
          </a:p>
        </p:txBody>
      </p:sp>
      <p:sp>
        <p:nvSpPr>
          <p:cNvPr id="22" name="テキスト ボックス 21">
            <a:extLst>
              <a:ext uri="{FF2B5EF4-FFF2-40B4-BE49-F238E27FC236}">
                <a16:creationId xmlns:a16="http://schemas.microsoft.com/office/drawing/2014/main" id="{909A381C-10E1-5E3A-825B-C85D26046EF4}"/>
              </a:ext>
            </a:extLst>
          </p:cNvPr>
          <p:cNvSpPr txBox="1"/>
          <p:nvPr/>
        </p:nvSpPr>
        <p:spPr>
          <a:xfrm>
            <a:off x="316407" y="1088071"/>
            <a:ext cx="6816938" cy="492443"/>
          </a:xfrm>
          <a:prstGeom prst="rect">
            <a:avLst/>
          </a:prstGeom>
          <a:noFill/>
        </p:spPr>
        <p:txBody>
          <a:bodyPr wrap="square" rtlCol="0">
            <a:spAutoFit/>
          </a:bodyPr>
          <a:lstStyle/>
          <a:p>
            <a:r>
              <a:rPr kumimoji="1" lang="ja-JP" altLang="en-US" sz="1000" b="1" dirty="0">
                <a:latin typeface="メイリオ" panose="020B0604030504040204" pitchFamily="50" charset="-128"/>
                <a:ea typeface="メイリオ" panose="020B0604030504040204" pitchFamily="50" charset="-128"/>
              </a:rPr>
              <a:t>■かわいすぎる爪とぎ</a:t>
            </a:r>
          </a:p>
          <a:p>
            <a:r>
              <a:rPr lang="ja-JP" altLang="en-US" sz="800" dirty="0">
                <a:latin typeface="メイリオ" panose="020B0604030504040204" pitchFamily="50" charset="-128"/>
                <a:ea typeface="メイリオ" panose="020B0604030504040204" pitchFamily="50" charset="-128"/>
              </a:rPr>
              <a:t>オーサムストアと言えばの代表商品！猫ちゃんを飼っている方なら絶対に欲しいアイテムです。実は猫ちゃんの爪とぎ位階にもお子様の遊びアイテムとしても人気です！この機会にぜひお買い求めください。</a:t>
            </a:r>
            <a:endParaRPr lang="en-US" altLang="ja-JP" sz="800" dirty="0">
              <a:latin typeface="メイリオ" panose="020B0604030504040204" pitchFamily="50" charset="-128"/>
              <a:ea typeface="メイリオ" panose="020B0604030504040204" pitchFamily="50" charset="-128"/>
            </a:endParaRPr>
          </a:p>
        </p:txBody>
      </p:sp>
      <p:pic>
        <p:nvPicPr>
          <p:cNvPr id="2" name="図 1">
            <a:extLst>
              <a:ext uri="{FF2B5EF4-FFF2-40B4-BE49-F238E27FC236}">
                <a16:creationId xmlns:a16="http://schemas.microsoft.com/office/drawing/2014/main" id="{02619704-E46A-D84E-1D45-90DFEEA49B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131" y="1698763"/>
            <a:ext cx="2052000" cy="2052000"/>
          </a:xfrm>
          <a:prstGeom prst="rect">
            <a:avLst/>
          </a:prstGeom>
        </p:spPr>
      </p:pic>
      <p:pic>
        <p:nvPicPr>
          <p:cNvPr id="3" name="図 2">
            <a:extLst>
              <a:ext uri="{FF2B5EF4-FFF2-40B4-BE49-F238E27FC236}">
                <a16:creationId xmlns:a16="http://schemas.microsoft.com/office/drawing/2014/main" id="{46D489BB-DAF9-3220-CB86-06AFD1DEEEB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9067" r="90000">
                        <a14:foregroundMark x1="9067" y1="37467" x2="9067" y2="37467"/>
                        <a14:foregroundMark x1="89733" y1="32400" x2="89733" y2="32400"/>
                      </a14:backgroundRemoval>
                    </a14:imgEffect>
                  </a14:imgLayer>
                </a14:imgProps>
              </a:ext>
              <a:ext uri="{28A0092B-C50C-407E-A947-70E740481C1C}">
                <a14:useLocalDpi xmlns:a14="http://schemas.microsoft.com/office/drawing/2010/main" val="0"/>
              </a:ext>
            </a:extLst>
          </a:blip>
          <a:stretch>
            <a:fillRect/>
          </a:stretch>
        </p:blipFill>
        <p:spPr>
          <a:xfrm>
            <a:off x="2411270" y="1413156"/>
            <a:ext cx="1440000" cy="1440000"/>
          </a:xfrm>
          <a:prstGeom prst="rect">
            <a:avLst/>
          </a:prstGeom>
        </p:spPr>
      </p:pic>
      <p:pic>
        <p:nvPicPr>
          <p:cNvPr id="4" name="図 3">
            <a:extLst>
              <a:ext uri="{FF2B5EF4-FFF2-40B4-BE49-F238E27FC236}">
                <a16:creationId xmlns:a16="http://schemas.microsoft.com/office/drawing/2014/main" id="{519233AD-F478-2456-FB6B-38FCED9816B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8800" r="92267">
                        <a14:foregroundMark x1="8800" y1="41733" x2="8800" y2="41733"/>
                        <a14:foregroundMark x1="92267" y1="37200" x2="92267" y2="37200"/>
                      </a14:backgroundRemoval>
                    </a14:imgEffect>
                  </a14:imgLayer>
                </a14:imgProps>
              </a:ext>
              <a:ext uri="{28A0092B-C50C-407E-A947-70E740481C1C}">
                <a14:useLocalDpi xmlns:a14="http://schemas.microsoft.com/office/drawing/2010/main" val="0"/>
              </a:ext>
            </a:extLst>
          </a:blip>
          <a:stretch>
            <a:fillRect/>
          </a:stretch>
        </p:blipFill>
        <p:spPr>
          <a:xfrm>
            <a:off x="3718298" y="1405200"/>
            <a:ext cx="1440000" cy="1440000"/>
          </a:xfrm>
          <a:prstGeom prst="rect">
            <a:avLst/>
          </a:prstGeom>
        </p:spPr>
      </p:pic>
      <p:sp>
        <p:nvSpPr>
          <p:cNvPr id="5" name="テキスト ボックス 4">
            <a:extLst>
              <a:ext uri="{FF2B5EF4-FFF2-40B4-BE49-F238E27FC236}">
                <a16:creationId xmlns:a16="http://schemas.microsoft.com/office/drawing/2014/main" id="{9B812E72-5F71-F27A-A8A1-9905E4451AFC}"/>
              </a:ext>
            </a:extLst>
          </p:cNvPr>
          <p:cNvSpPr txBox="1"/>
          <p:nvPr/>
        </p:nvSpPr>
        <p:spPr>
          <a:xfrm>
            <a:off x="16716" y="3803772"/>
            <a:ext cx="2764127" cy="446276"/>
          </a:xfrm>
          <a:prstGeom prst="rect">
            <a:avLst/>
          </a:prstGeom>
          <a:noFill/>
        </p:spPr>
        <p:txBody>
          <a:bodyPr wrap="square" rtlCol="0">
            <a:spAutoFit/>
          </a:bodyPr>
          <a:lstStyle/>
          <a:p>
            <a:pPr algn="ctr"/>
            <a:r>
              <a:rPr lang="ja-JP" altLang="en-US" sz="800" b="1" dirty="0">
                <a:latin typeface="メイリオ" panose="020B0604030504040204" pitchFamily="50" charset="-128"/>
                <a:ea typeface="メイリオ" panose="020B0604030504040204" pitchFamily="50" charset="-128"/>
              </a:rPr>
              <a:t>「爪とぎ テレビ」</a:t>
            </a:r>
            <a:endParaRPr kumimoji="1" lang="en-US" altLang="ja-JP" sz="700" b="1" dirty="0">
              <a:latin typeface="メイリオ" panose="020B0604030504040204" pitchFamily="50" charset="-128"/>
              <a:ea typeface="メイリオ" panose="020B0604030504040204" pitchFamily="50" charset="-128"/>
            </a:endParaRPr>
          </a:p>
          <a:p>
            <a:pPr algn="ctr"/>
            <a:r>
              <a:rPr kumimoji="1" lang="ja-JP" altLang="en-US" sz="700" dirty="0">
                <a:latin typeface="メイリオ" panose="020B0604030504040204" pitchFamily="50" charset="-128"/>
                <a:ea typeface="メイリオ" panose="020B0604030504040204" pitchFamily="50" charset="-128"/>
              </a:rPr>
              <a:t>価格：</a:t>
            </a:r>
            <a:r>
              <a:rPr kumimoji="1" lang="en-US" altLang="ja-JP" sz="700" dirty="0">
                <a:latin typeface="メイリオ" panose="020B0604030504040204" pitchFamily="50" charset="-128"/>
                <a:ea typeface="メイリオ" panose="020B0604030504040204" pitchFamily="50" charset="-128"/>
              </a:rPr>
              <a:t>3,278</a:t>
            </a:r>
            <a:r>
              <a:rPr kumimoji="1" lang="ja-JP" altLang="en-US" sz="700" dirty="0">
                <a:latin typeface="メイリオ" panose="020B0604030504040204" pitchFamily="50" charset="-128"/>
                <a:ea typeface="メイリオ" panose="020B0604030504040204" pitchFamily="50" charset="-128"/>
              </a:rPr>
              <a:t>円</a:t>
            </a:r>
            <a:endParaRPr kumimoji="1" lang="en-US" altLang="ja-JP" sz="700" dirty="0">
              <a:latin typeface="メイリオ" panose="020B0604030504040204" pitchFamily="50" charset="-128"/>
              <a:ea typeface="メイリオ" panose="020B0604030504040204" pitchFamily="50" charset="-128"/>
            </a:endParaRPr>
          </a:p>
          <a:p>
            <a:pPr algn="ctr"/>
            <a:r>
              <a:rPr kumimoji="1" lang="ja-JP" altLang="en-US" sz="700" dirty="0">
                <a:latin typeface="メイリオ" panose="020B0604030504040204" pitchFamily="50" charset="-128"/>
                <a:ea typeface="メイリオ" panose="020B0604030504040204" pitchFamily="50" charset="-128"/>
              </a:rPr>
              <a:t>サイズ：</a:t>
            </a:r>
            <a:r>
              <a:rPr lang="ja-JP" altLang="en-US" sz="800" dirty="0">
                <a:latin typeface="メイリオ" panose="020B0604030504040204" pitchFamily="50" charset="-128"/>
                <a:ea typeface="メイリオ" panose="020B0604030504040204" pitchFamily="50" charset="-128"/>
              </a:rPr>
              <a:t>約</a:t>
            </a:r>
            <a:r>
              <a:rPr lang="en-US" altLang="ja-JP" sz="800" dirty="0">
                <a:latin typeface="メイリオ" panose="020B0604030504040204" pitchFamily="50" charset="-128"/>
                <a:ea typeface="メイリオ" panose="020B0604030504040204" pitchFamily="50" charset="-128"/>
              </a:rPr>
              <a:t>W43×D23.5×H35.5</a:t>
            </a:r>
            <a:endParaRPr kumimoji="1" lang="en-US" altLang="ja-JP" sz="700" dirty="0">
              <a:latin typeface="メイリオ" panose="020B0604030504040204" pitchFamily="50" charset="-128"/>
              <a:ea typeface="メイリオ" panose="020B0604030504040204" pitchFamily="50" charset="-128"/>
            </a:endParaRPr>
          </a:p>
        </p:txBody>
      </p:sp>
      <p:pic>
        <p:nvPicPr>
          <p:cNvPr id="7" name="図 6">
            <a:extLst>
              <a:ext uri="{FF2B5EF4-FFF2-40B4-BE49-F238E27FC236}">
                <a16:creationId xmlns:a16="http://schemas.microsoft.com/office/drawing/2014/main" id="{C3374D01-86F2-8E31-6994-285D7BFF1B0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33595" y="1706353"/>
            <a:ext cx="2052000" cy="2052000"/>
          </a:xfrm>
          <a:prstGeom prst="rect">
            <a:avLst/>
          </a:prstGeom>
        </p:spPr>
      </p:pic>
      <p:pic>
        <p:nvPicPr>
          <p:cNvPr id="8" name="図 7">
            <a:extLst>
              <a:ext uri="{FF2B5EF4-FFF2-40B4-BE49-F238E27FC236}">
                <a16:creationId xmlns:a16="http://schemas.microsoft.com/office/drawing/2014/main" id="{02581B59-2738-1D4F-A10D-FC8DB9989C3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000" b="90267" l="10000" r="90000">
                        <a14:foregroundMark x1="45200" y1="11333" x2="45200" y2="11333"/>
                        <a14:foregroundMark x1="23733" y1="12933" x2="23733" y2="12933"/>
                        <a14:foregroundMark x1="22667" y1="11867" x2="22667" y2="11867"/>
                        <a14:foregroundMark x1="29733" y1="12400" x2="32533" y2="8000"/>
                        <a14:foregroundMark x1="21467" y1="12933" x2="34800" y2="8000"/>
                        <a14:foregroundMark x1="72800" y1="90267" x2="72800" y2="90267"/>
                      </a14:backgroundRemoval>
                    </a14:imgEffect>
                  </a14:imgLayer>
                </a14:imgProps>
              </a:ext>
              <a:ext uri="{28A0092B-C50C-407E-A947-70E740481C1C}">
                <a14:useLocalDpi xmlns:a14="http://schemas.microsoft.com/office/drawing/2010/main" val="0"/>
              </a:ext>
            </a:extLst>
          </a:blip>
          <a:stretch>
            <a:fillRect/>
          </a:stretch>
        </p:blipFill>
        <p:spPr>
          <a:xfrm>
            <a:off x="2447750" y="2700039"/>
            <a:ext cx="1440000" cy="1440000"/>
          </a:xfrm>
          <a:prstGeom prst="rect">
            <a:avLst/>
          </a:prstGeom>
        </p:spPr>
      </p:pic>
      <p:pic>
        <p:nvPicPr>
          <p:cNvPr id="9" name="図 8">
            <a:extLst>
              <a:ext uri="{FF2B5EF4-FFF2-40B4-BE49-F238E27FC236}">
                <a16:creationId xmlns:a16="http://schemas.microsoft.com/office/drawing/2014/main" id="{6C9B80AF-4FF4-DB96-EAF1-1263B36D65E0}"/>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7200" b="90800" l="10000" r="90000">
                        <a14:foregroundMark x1="54800" y1="11733" x2="54800" y2="11733"/>
                        <a14:foregroundMark x1="28267" y1="11200" x2="28267" y2="11200"/>
                        <a14:foregroundMark x1="27200" y1="10667" x2="35467" y2="9600"/>
                        <a14:foregroundMark x1="20533" y1="10133" x2="32667" y2="7333"/>
                        <a14:foregroundMark x1="31600" y1="7333" x2="44267" y2="9067"/>
                        <a14:foregroundMark x1="20000" y1="11733" x2="15600" y2="14533"/>
                        <a14:foregroundMark x1="34400" y1="7867" x2="84000" y2="14000"/>
                        <a14:foregroundMark x1="38267" y1="7867" x2="81867" y2="10133"/>
                        <a14:foregroundMark x1="63600" y1="90800" x2="63600" y2="90800"/>
                        <a14:foregroundMark x1="16667" y1="33867" x2="16667" y2="33867"/>
                      </a14:backgroundRemoval>
                    </a14:imgEffect>
                  </a14:imgLayer>
                </a14:imgProps>
              </a:ext>
              <a:ext uri="{28A0092B-C50C-407E-A947-70E740481C1C}">
                <a14:useLocalDpi xmlns:a14="http://schemas.microsoft.com/office/drawing/2010/main" val="0"/>
              </a:ext>
            </a:extLst>
          </a:blip>
          <a:stretch>
            <a:fillRect/>
          </a:stretch>
        </p:blipFill>
        <p:spPr>
          <a:xfrm>
            <a:off x="3693595" y="2728639"/>
            <a:ext cx="1440000" cy="1440000"/>
          </a:xfrm>
          <a:prstGeom prst="rect">
            <a:avLst/>
          </a:prstGeom>
        </p:spPr>
      </p:pic>
      <p:sp>
        <p:nvSpPr>
          <p:cNvPr id="11" name="テキスト ボックス 10">
            <a:extLst>
              <a:ext uri="{FF2B5EF4-FFF2-40B4-BE49-F238E27FC236}">
                <a16:creationId xmlns:a16="http://schemas.microsoft.com/office/drawing/2014/main" id="{9E6F6E89-A12D-ABC9-6A50-5B18D1E88AD9}"/>
              </a:ext>
            </a:extLst>
          </p:cNvPr>
          <p:cNvSpPr txBox="1"/>
          <p:nvPr/>
        </p:nvSpPr>
        <p:spPr>
          <a:xfrm>
            <a:off x="4739835" y="3799867"/>
            <a:ext cx="2764127" cy="446276"/>
          </a:xfrm>
          <a:prstGeom prst="rect">
            <a:avLst/>
          </a:prstGeom>
          <a:noFill/>
        </p:spPr>
        <p:txBody>
          <a:bodyPr wrap="square" rtlCol="0">
            <a:spAutoFit/>
          </a:bodyPr>
          <a:lstStyle/>
          <a:p>
            <a:pPr algn="ctr"/>
            <a:r>
              <a:rPr lang="ja-JP" altLang="en-US" sz="800" b="1" dirty="0">
                <a:latin typeface="メイリオ" panose="020B0604030504040204" pitchFamily="50" charset="-128"/>
                <a:ea typeface="メイリオ" panose="020B0604030504040204" pitchFamily="50" charset="-128"/>
              </a:rPr>
              <a:t>「爪とぎ ランドリー」</a:t>
            </a:r>
            <a:endParaRPr kumimoji="1" lang="en-US" altLang="ja-JP" sz="700" b="1" dirty="0">
              <a:latin typeface="メイリオ" panose="020B0604030504040204" pitchFamily="50" charset="-128"/>
              <a:ea typeface="メイリオ" panose="020B0604030504040204" pitchFamily="50" charset="-128"/>
            </a:endParaRPr>
          </a:p>
          <a:p>
            <a:pPr algn="ctr"/>
            <a:r>
              <a:rPr kumimoji="1" lang="ja-JP" altLang="en-US" sz="700" dirty="0">
                <a:latin typeface="メイリオ" panose="020B0604030504040204" pitchFamily="50" charset="-128"/>
                <a:ea typeface="メイリオ" panose="020B0604030504040204" pitchFamily="50" charset="-128"/>
              </a:rPr>
              <a:t>価格：</a:t>
            </a:r>
            <a:r>
              <a:rPr kumimoji="1" lang="en-US" altLang="ja-JP" sz="700" dirty="0">
                <a:latin typeface="メイリオ" panose="020B0604030504040204" pitchFamily="50" charset="-128"/>
                <a:ea typeface="メイリオ" panose="020B0604030504040204" pitchFamily="50" charset="-128"/>
              </a:rPr>
              <a:t>3,278</a:t>
            </a:r>
            <a:r>
              <a:rPr kumimoji="1" lang="ja-JP" altLang="en-US" sz="700" dirty="0">
                <a:latin typeface="メイリオ" panose="020B0604030504040204" pitchFamily="50" charset="-128"/>
                <a:ea typeface="メイリオ" panose="020B0604030504040204" pitchFamily="50" charset="-128"/>
              </a:rPr>
              <a:t>円</a:t>
            </a:r>
            <a:endParaRPr kumimoji="1" lang="en-US" altLang="ja-JP" sz="700" dirty="0">
              <a:latin typeface="メイリオ" panose="020B0604030504040204" pitchFamily="50" charset="-128"/>
              <a:ea typeface="メイリオ" panose="020B0604030504040204" pitchFamily="50" charset="-128"/>
            </a:endParaRPr>
          </a:p>
          <a:p>
            <a:pPr algn="ctr"/>
            <a:r>
              <a:rPr lang="ja-JP" altLang="en-US" sz="700" dirty="0">
                <a:latin typeface="メイリオ" panose="020B0604030504040204" pitchFamily="50" charset="-128"/>
                <a:ea typeface="メイリオ" panose="020B0604030504040204" pitchFamily="50" charset="-128"/>
              </a:rPr>
              <a:t>サイズ ：約</a:t>
            </a:r>
            <a:r>
              <a:rPr lang="en-US" altLang="ja-JP" sz="700" dirty="0">
                <a:latin typeface="メイリオ" panose="020B0604030504040204" pitchFamily="50" charset="-128"/>
                <a:ea typeface="メイリオ" panose="020B0604030504040204" pitchFamily="50" charset="-128"/>
              </a:rPr>
              <a:t>W41×D23×H44</a:t>
            </a:r>
            <a:endParaRPr kumimoji="1" lang="en-US" altLang="ja-JP" sz="600" dirty="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7CA8C513-E101-44C3-D13D-C769EBE628CC}"/>
              </a:ext>
            </a:extLst>
          </p:cNvPr>
          <p:cNvSpPr txBox="1"/>
          <p:nvPr/>
        </p:nvSpPr>
        <p:spPr>
          <a:xfrm>
            <a:off x="361131" y="4379830"/>
            <a:ext cx="6356790" cy="523220"/>
          </a:xfrm>
          <a:prstGeom prst="rect">
            <a:avLst/>
          </a:prstGeom>
          <a:noFill/>
        </p:spPr>
        <p:txBody>
          <a:bodyPr wrap="square" rtlCol="0">
            <a:spAutoFit/>
          </a:bodyPr>
          <a:lstStyle/>
          <a:p>
            <a:r>
              <a:rPr kumimoji="1" lang="ja-JP" altLang="en-US" sz="1000" b="1" dirty="0">
                <a:latin typeface="メイリオ" panose="020B0604030504040204" pitchFamily="50" charset="-128"/>
                <a:ea typeface="メイリオ" panose="020B0604030504040204" pitchFamily="50" charset="-128"/>
              </a:rPr>
              <a:t>■便利でかわいいフリーザーバッグ</a:t>
            </a:r>
            <a:endParaRPr kumimoji="1" lang="en-US" altLang="ja-JP" sz="900" dirty="0">
              <a:latin typeface="メイリオ" panose="020B0604030504040204" pitchFamily="50" charset="-128"/>
              <a:ea typeface="メイリオ" panose="020B0604030504040204" pitchFamily="50" charset="-128"/>
            </a:endParaRPr>
          </a:p>
          <a:p>
            <a:r>
              <a:rPr kumimoji="1" lang="ja-JP" altLang="en-US" sz="900" dirty="0">
                <a:latin typeface="メイリオ" panose="020B0604030504040204" pitchFamily="50" charset="-128"/>
                <a:ea typeface="メイリオ" panose="020B0604030504040204" pitchFamily="50" charset="-128"/>
              </a:rPr>
              <a:t>オーサムストアの人気定番アイテムのフリーザーバッグもご用意しております。くまさんの絵柄が可愛く、サイズも３種類ご用意しているので、用途に合わせてお買い求めください。</a:t>
            </a:r>
            <a:endParaRPr kumimoji="1" lang="en-US" altLang="ja-JP" sz="900" dirty="0">
              <a:latin typeface="メイリオ" panose="020B0604030504040204" pitchFamily="50" charset="-128"/>
              <a:ea typeface="メイリオ" panose="020B0604030504040204" pitchFamily="50" charset="-128"/>
            </a:endParaRPr>
          </a:p>
        </p:txBody>
      </p:sp>
      <p:pic>
        <p:nvPicPr>
          <p:cNvPr id="17" name="図 16">
            <a:extLst>
              <a:ext uri="{FF2B5EF4-FFF2-40B4-BE49-F238E27FC236}">
                <a16:creationId xmlns:a16="http://schemas.microsoft.com/office/drawing/2014/main" id="{79F383F1-EB56-5EFB-319F-42DF0A9522F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79837" y="7478657"/>
            <a:ext cx="1800000" cy="1800000"/>
          </a:xfrm>
          <a:prstGeom prst="rect">
            <a:avLst/>
          </a:prstGeom>
        </p:spPr>
      </p:pic>
      <p:pic>
        <p:nvPicPr>
          <p:cNvPr id="20" name="図 19">
            <a:extLst>
              <a:ext uri="{FF2B5EF4-FFF2-40B4-BE49-F238E27FC236}">
                <a16:creationId xmlns:a16="http://schemas.microsoft.com/office/drawing/2014/main" id="{B51BDDE5-B2F7-1E52-38B4-0E3E258D2A6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879837" y="7478657"/>
            <a:ext cx="1800000" cy="1800000"/>
          </a:xfrm>
          <a:prstGeom prst="rect">
            <a:avLst/>
          </a:prstGeom>
        </p:spPr>
      </p:pic>
      <p:pic>
        <p:nvPicPr>
          <p:cNvPr id="23" name="図 22">
            <a:extLst>
              <a:ext uri="{FF2B5EF4-FFF2-40B4-BE49-F238E27FC236}">
                <a16:creationId xmlns:a16="http://schemas.microsoft.com/office/drawing/2014/main" id="{14248642-5773-4A30-CD85-1044A543460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39835" y="7491138"/>
            <a:ext cx="1800000" cy="1800000"/>
          </a:xfrm>
          <a:prstGeom prst="rect">
            <a:avLst/>
          </a:prstGeom>
        </p:spPr>
      </p:pic>
      <p:pic>
        <p:nvPicPr>
          <p:cNvPr id="25" name="図 24">
            <a:extLst>
              <a:ext uri="{FF2B5EF4-FFF2-40B4-BE49-F238E27FC236}">
                <a16:creationId xmlns:a16="http://schemas.microsoft.com/office/drawing/2014/main" id="{171B4AC8-911E-2A3E-518D-53FC31A64EA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867531" y="4916295"/>
            <a:ext cx="3819993" cy="2550255"/>
          </a:xfrm>
          <a:prstGeom prst="rect">
            <a:avLst/>
          </a:prstGeom>
          <a:ln>
            <a:noFill/>
          </a:ln>
          <a:effectLst>
            <a:softEdge rad="112500"/>
          </a:effectLst>
        </p:spPr>
      </p:pic>
      <p:sp>
        <p:nvSpPr>
          <p:cNvPr id="26" name="テキスト ボックス 25">
            <a:extLst>
              <a:ext uri="{FF2B5EF4-FFF2-40B4-BE49-F238E27FC236}">
                <a16:creationId xmlns:a16="http://schemas.microsoft.com/office/drawing/2014/main" id="{F448953B-AC10-8D63-EAEB-3B2EF774DB97}"/>
              </a:ext>
            </a:extLst>
          </p:cNvPr>
          <p:cNvSpPr txBox="1"/>
          <p:nvPr/>
        </p:nvSpPr>
        <p:spPr>
          <a:xfrm>
            <a:off x="612484" y="9275198"/>
            <a:ext cx="2764127" cy="446276"/>
          </a:xfrm>
          <a:prstGeom prst="rect">
            <a:avLst/>
          </a:prstGeom>
          <a:noFill/>
        </p:spPr>
        <p:txBody>
          <a:bodyPr wrap="square" rtlCol="0">
            <a:spAutoFit/>
          </a:bodyPr>
          <a:lstStyle/>
          <a:p>
            <a:pPr algn="ctr"/>
            <a:r>
              <a:rPr lang="ja-JP" altLang="en-US" sz="800" b="1" dirty="0">
                <a:latin typeface="メイリオ" panose="020B0604030504040204" pitchFamily="50" charset="-128"/>
                <a:ea typeface="メイリオ" panose="020B0604030504040204" pitchFamily="50" charset="-128"/>
              </a:rPr>
              <a:t>「フリーザーバッグ </a:t>
            </a:r>
            <a:r>
              <a:rPr lang="en-US" altLang="ja-JP" sz="800" b="1" dirty="0">
                <a:latin typeface="メイリオ" panose="020B0604030504040204" pitchFamily="50" charset="-128"/>
                <a:ea typeface="メイリオ" panose="020B0604030504040204" pitchFamily="50" charset="-128"/>
              </a:rPr>
              <a:t>L 10P</a:t>
            </a:r>
            <a:r>
              <a:rPr lang="ja-JP" altLang="en-US" sz="800" b="1" dirty="0">
                <a:latin typeface="メイリオ" panose="020B0604030504040204" pitchFamily="50" charset="-128"/>
                <a:ea typeface="メイリオ" panose="020B0604030504040204" pitchFamily="50" charset="-128"/>
              </a:rPr>
              <a:t>「</a:t>
            </a:r>
            <a:r>
              <a:rPr lang="en-US" altLang="ja-JP" sz="800" b="1" dirty="0">
                <a:latin typeface="メイリオ" panose="020B0604030504040204" pitchFamily="50" charset="-128"/>
                <a:ea typeface="メイリオ" panose="020B0604030504040204" pitchFamily="50" charset="-128"/>
              </a:rPr>
              <a:t>Bear</a:t>
            </a:r>
            <a:r>
              <a:rPr lang="ja-JP" altLang="en-US" sz="800" b="1" dirty="0">
                <a:latin typeface="メイリオ" panose="020B0604030504040204" pitchFamily="50" charset="-128"/>
                <a:ea typeface="メイリオ" panose="020B0604030504040204" pitchFamily="50" charset="-128"/>
              </a:rPr>
              <a:t>」」</a:t>
            </a:r>
            <a:endParaRPr kumimoji="1" lang="en-US" altLang="ja-JP" sz="700" b="1" dirty="0">
              <a:latin typeface="メイリオ" panose="020B0604030504040204" pitchFamily="50" charset="-128"/>
              <a:ea typeface="メイリオ" panose="020B0604030504040204" pitchFamily="50" charset="-128"/>
            </a:endParaRPr>
          </a:p>
          <a:p>
            <a:pPr algn="ctr"/>
            <a:r>
              <a:rPr kumimoji="1" lang="ja-JP" altLang="en-US" sz="700" dirty="0">
                <a:latin typeface="メイリオ" panose="020B0604030504040204" pitchFamily="50" charset="-128"/>
                <a:ea typeface="メイリオ" panose="020B0604030504040204" pitchFamily="50" charset="-128"/>
              </a:rPr>
              <a:t>価格：</a:t>
            </a:r>
            <a:r>
              <a:rPr kumimoji="1" lang="en-US" altLang="ja-JP" sz="700" dirty="0">
                <a:latin typeface="メイリオ" panose="020B0604030504040204" pitchFamily="50" charset="-128"/>
                <a:ea typeface="メイリオ" panose="020B0604030504040204" pitchFamily="50" charset="-128"/>
              </a:rPr>
              <a:t>319</a:t>
            </a:r>
            <a:r>
              <a:rPr kumimoji="1" lang="ja-JP" altLang="en-US" sz="700" dirty="0">
                <a:latin typeface="メイリオ" panose="020B0604030504040204" pitchFamily="50" charset="-128"/>
                <a:ea typeface="メイリオ" panose="020B0604030504040204" pitchFamily="50" charset="-128"/>
              </a:rPr>
              <a:t>円</a:t>
            </a:r>
            <a:endParaRPr kumimoji="1" lang="en-US" altLang="ja-JP" sz="700" dirty="0">
              <a:latin typeface="メイリオ" panose="020B0604030504040204" pitchFamily="50" charset="-128"/>
              <a:ea typeface="メイリオ" panose="020B0604030504040204" pitchFamily="50" charset="-128"/>
            </a:endParaRPr>
          </a:p>
          <a:p>
            <a:pPr algn="ctr"/>
            <a:r>
              <a:rPr lang="ja-JP" altLang="en-US" sz="700" dirty="0">
                <a:latin typeface="メイリオ" panose="020B0604030504040204" pitchFamily="50" charset="-128"/>
                <a:ea typeface="メイリオ" panose="020B0604030504040204" pitchFamily="50" charset="-128"/>
              </a:rPr>
              <a:t>サイズ ：約</a:t>
            </a:r>
            <a:r>
              <a:rPr lang="en-US" altLang="ja-JP" sz="700" dirty="0">
                <a:latin typeface="メイリオ" panose="020B0604030504040204" pitchFamily="50" charset="-128"/>
                <a:ea typeface="メイリオ" panose="020B0604030504040204" pitchFamily="50" charset="-128"/>
              </a:rPr>
              <a:t>W23.5×H28</a:t>
            </a:r>
            <a:endParaRPr kumimoji="1" lang="en-US" altLang="ja-JP" sz="600" dirty="0">
              <a:latin typeface="メイリオ" panose="020B0604030504040204" pitchFamily="50" charset="-128"/>
              <a:ea typeface="メイリオ" panose="020B0604030504040204" pitchFamily="50" charset="-128"/>
            </a:endParaRPr>
          </a:p>
        </p:txBody>
      </p:sp>
      <p:sp>
        <p:nvSpPr>
          <p:cNvPr id="27" name="テキスト ボックス 26">
            <a:extLst>
              <a:ext uri="{FF2B5EF4-FFF2-40B4-BE49-F238E27FC236}">
                <a16:creationId xmlns:a16="http://schemas.microsoft.com/office/drawing/2014/main" id="{509E3D3C-9761-A64A-94D0-A31F5418A6E3}"/>
              </a:ext>
            </a:extLst>
          </p:cNvPr>
          <p:cNvSpPr txBox="1"/>
          <p:nvPr/>
        </p:nvSpPr>
        <p:spPr>
          <a:xfrm>
            <a:off x="2411270" y="9263091"/>
            <a:ext cx="2764127" cy="446276"/>
          </a:xfrm>
          <a:prstGeom prst="rect">
            <a:avLst/>
          </a:prstGeom>
          <a:noFill/>
        </p:spPr>
        <p:txBody>
          <a:bodyPr wrap="square" rtlCol="0">
            <a:spAutoFit/>
          </a:bodyPr>
          <a:lstStyle/>
          <a:p>
            <a:pPr algn="ctr"/>
            <a:r>
              <a:rPr lang="ja-JP" altLang="en-US" sz="800" b="1" dirty="0">
                <a:latin typeface="メイリオ" panose="020B0604030504040204" pitchFamily="50" charset="-128"/>
                <a:ea typeface="メイリオ" panose="020B0604030504040204" pitchFamily="50" charset="-128"/>
              </a:rPr>
              <a:t>「フリーザーバッグ </a:t>
            </a:r>
            <a:r>
              <a:rPr lang="en-US" altLang="ja-JP" sz="800" b="1" dirty="0">
                <a:latin typeface="メイリオ" panose="020B0604030504040204" pitchFamily="50" charset="-128"/>
                <a:ea typeface="メイリオ" panose="020B0604030504040204" pitchFamily="50" charset="-128"/>
              </a:rPr>
              <a:t>M 15P</a:t>
            </a:r>
            <a:r>
              <a:rPr lang="ja-JP" altLang="en-US" sz="800" b="1" dirty="0">
                <a:latin typeface="メイリオ" panose="020B0604030504040204" pitchFamily="50" charset="-128"/>
                <a:ea typeface="メイリオ" panose="020B0604030504040204" pitchFamily="50" charset="-128"/>
              </a:rPr>
              <a:t>「</a:t>
            </a:r>
            <a:r>
              <a:rPr lang="en-US" altLang="ja-JP" sz="800" b="1" dirty="0">
                <a:latin typeface="メイリオ" panose="020B0604030504040204" pitchFamily="50" charset="-128"/>
                <a:ea typeface="メイリオ" panose="020B0604030504040204" pitchFamily="50" charset="-128"/>
              </a:rPr>
              <a:t>Bear</a:t>
            </a:r>
            <a:r>
              <a:rPr lang="ja-JP" altLang="en-US" sz="800" b="1" dirty="0">
                <a:latin typeface="メイリオ" panose="020B0604030504040204" pitchFamily="50" charset="-128"/>
                <a:ea typeface="メイリオ" panose="020B0604030504040204" pitchFamily="50" charset="-128"/>
              </a:rPr>
              <a:t>」」</a:t>
            </a:r>
            <a:endParaRPr kumimoji="1" lang="en-US" altLang="ja-JP" sz="700" b="1" dirty="0">
              <a:latin typeface="メイリオ" panose="020B0604030504040204" pitchFamily="50" charset="-128"/>
              <a:ea typeface="メイリオ" panose="020B0604030504040204" pitchFamily="50" charset="-128"/>
            </a:endParaRPr>
          </a:p>
          <a:p>
            <a:pPr algn="ctr"/>
            <a:r>
              <a:rPr kumimoji="1" lang="ja-JP" altLang="en-US" sz="700" dirty="0">
                <a:latin typeface="メイリオ" panose="020B0604030504040204" pitchFamily="50" charset="-128"/>
                <a:ea typeface="メイリオ" panose="020B0604030504040204" pitchFamily="50" charset="-128"/>
              </a:rPr>
              <a:t>価格：</a:t>
            </a:r>
            <a:r>
              <a:rPr kumimoji="1" lang="en-US" altLang="ja-JP" sz="700" dirty="0">
                <a:latin typeface="メイリオ" panose="020B0604030504040204" pitchFamily="50" charset="-128"/>
                <a:ea typeface="メイリオ" panose="020B0604030504040204" pitchFamily="50" charset="-128"/>
              </a:rPr>
              <a:t>275</a:t>
            </a:r>
            <a:r>
              <a:rPr kumimoji="1" lang="ja-JP" altLang="en-US" sz="700" dirty="0">
                <a:latin typeface="メイリオ" panose="020B0604030504040204" pitchFamily="50" charset="-128"/>
                <a:ea typeface="メイリオ" panose="020B0604030504040204" pitchFamily="50" charset="-128"/>
              </a:rPr>
              <a:t>円</a:t>
            </a:r>
            <a:endParaRPr kumimoji="1" lang="en-US" altLang="ja-JP" sz="700" dirty="0">
              <a:latin typeface="メイリオ" panose="020B0604030504040204" pitchFamily="50" charset="-128"/>
              <a:ea typeface="メイリオ" panose="020B0604030504040204" pitchFamily="50" charset="-128"/>
            </a:endParaRPr>
          </a:p>
          <a:p>
            <a:pPr algn="ctr"/>
            <a:r>
              <a:rPr lang="ja-JP" altLang="en-US" sz="700" dirty="0">
                <a:latin typeface="メイリオ" panose="020B0604030504040204" pitchFamily="50" charset="-128"/>
                <a:ea typeface="メイリオ" panose="020B0604030504040204" pitchFamily="50" charset="-128"/>
              </a:rPr>
              <a:t>サイズ ：約</a:t>
            </a:r>
            <a:r>
              <a:rPr lang="en-US" altLang="ja-JP" sz="700" dirty="0">
                <a:latin typeface="メイリオ" panose="020B0604030504040204" pitchFamily="50" charset="-128"/>
                <a:ea typeface="メイリオ" panose="020B0604030504040204" pitchFamily="50" charset="-128"/>
              </a:rPr>
              <a:t>W20×H22.5</a:t>
            </a:r>
            <a:endParaRPr kumimoji="1" lang="en-US" altLang="ja-JP" sz="600" dirty="0">
              <a:latin typeface="メイリオ" panose="020B0604030504040204" pitchFamily="50" charset="-128"/>
              <a:ea typeface="メイリオ" panose="020B0604030504040204" pitchFamily="50" charset="-128"/>
            </a:endParaRPr>
          </a:p>
        </p:txBody>
      </p:sp>
      <p:sp>
        <p:nvSpPr>
          <p:cNvPr id="28" name="テキスト ボックス 27">
            <a:extLst>
              <a:ext uri="{FF2B5EF4-FFF2-40B4-BE49-F238E27FC236}">
                <a16:creationId xmlns:a16="http://schemas.microsoft.com/office/drawing/2014/main" id="{9334BC7C-69F1-A4D9-E05D-0DBB02017626}"/>
              </a:ext>
            </a:extLst>
          </p:cNvPr>
          <p:cNvSpPr txBox="1"/>
          <p:nvPr/>
        </p:nvSpPr>
        <p:spPr>
          <a:xfrm>
            <a:off x="4257771" y="9261600"/>
            <a:ext cx="2764127" cy="446276"/>
          </a:xfrm>
          <a:prstGeom prst="rect">
            <a:avLst/>
          </a:prstGeom>
          <a:noFill/>
        </p:spPr>
        <p:txBody>
          <a:bodyPr wrap="square" rtlCol="0">
            <a:spAutoFit/>
          </a:bodyPr>
          <a:lstStyle/>
          <a:p>
            <a:pPr algn="ctr"/>
            <a:r>
              <a:rPr lang="ja-JP" altLang="en-US" sz="800" b="1" dirty="0">
                <a:latin typeface="メイリオ" panose="020B0604030504040204" pitchFamily="50" charset="-128"/>
                <a:ea typeface="メイリオ" panose="020B0604030504040204" pitchFamily="50" charset="-128"/>
              </a:rPr>
              <a:t>「フリーザーバッグ </a:t>
            </a:r>
            <a:r>
              <a:rPr lang="en-US" altLang="ja-JP" sz="800" b="1" dirty="0">
                <a:latin typeface="メイリオ" panose="020B0604030504040204" pitchFamily="50" charset="-128"/>
                <a:ea typeface="メイリオ" panose="020B0604030504040204" pitchFamily="50" charset="-128"/>
              </a:rPr>
              <a:t>S 15P</a:t>
            </a:r>
            <a:r>
              <a:rPr lang="ja-JP" altLang="en-US" sz="800" b="1" dirty="0">
                <a:latin typeface="メイリオ" panose="020B0604030504040204" pitchFamily="50" charset="-128"/>
                <a:ea typeface="メイリオ" panose="020B0604030504040204" pitchFamily="50" charset="-128"/>
              </a:rPr>
              <a:t>「</a:t>
            </a:r>
            <a:r>
              <a:rPr lang="en-US" altLang="ja-JP" sz="800" b="1" dirty="0">
                <a:latin typeface="メイリオ" panose="020B0604030504040204" pitchFamily="50" charset="-128"/>
                <a:ea typeface="メイリオ" panose="020B0604030504040204" pitchFamily="50" charset="-128"/>
              </a:rPr>
              <a:t>Bear</a:t>
            </a:r>
            <a:r>
              <a:rPr lang="ja-JP" altLang="en-US" sz="800" b="1" dirty="0">
                <a:latin typeface="メイリオ" panose="020B0604030504040204" pitchFamily="50" charset="-128"/>
                <a:ea typeface="メイリオ" panose="020B0604030504040204" pitchFamily="50" charset="-128"/>
              </a:rPr>
              <a:t>」」</a:t>
            </a:r>
            <a:endParaRPr kumimoji="1" lang="en-US" altLang="ja-JP" sz="700" b="1" dirty="0">
              <a:latin typeface="メイリオ" panose="020B0604030504040204" pitchFamily="50" charset="-128"/>
              <a:ea typeface="メイリオ" panose="020B0604030504040204" pitchFamily="50" charset="-128"/>
            </a:endParaRPr>
          </a:p>
          <a:p>
            <a:pPr algn="ctr"/>
            <a:r>
              <a:rPr kumimoji="1" lang="ja-JP" altLang="en-US" sz="700" dirty="0">
                <a:latin typeface="メイリオ" panose="020B0604030504040204" pitchFamily="50" charset="-128"/>
                <a:ea typeface="メイリオ" panose="020B0604030504040204" pitchFamily="50" charset="-128"/>
              </a:rPr>
              <a:t>価格：</a:t>
            </a:r>
            <a:r>
              <a:rPr kumimoji="1" lang="en-US" altLang="ja-JP" sz="700" dirty="0">
                <a:latin typeface="メイリオ" panose="020B0604030504040204" pitchFamily="50" charset="-128"/>
                <a:ea typeface="メイリオ" panose="020B0604030504040204" pitchFamily="50" charset="-128"/>
              </a:rPr>
              <a:t>242</a:t>
            </a:r>
            <a:r>
              <a:rPr kumimoji="1" lang="ja-JP" altLang="en-US" sz="700" dirty="0">
                <a:latin typeface="メイリオ" panose="020B0604030504040204" pitchFamily="50" charset="-128"/>
                <a:ea typeface="メイリオ" panose="020B0604030504040204" pitchFamily="50" charset="-128"/>
              </a:rPr>
              <a:t>円</a:t>
            </a:r>
            <a:endParaRPr kumimoji="1" lang="en-US" altLang="ja-JP" sz="700" dirty="0">
              <a:latin typeface="メイリオ" panose="020B0604030504040204" pitchFamily="50" charset="-128"/>
              <a:ea typeface="メイリオ" panose="020B0604030504040204" pitchFamily="50" charset="-128"/>
            </a:endParaRPr>
          </a:p>
          <a:p>
            <a:pPr algn="ctr"/>
            <a:r>
              <a:rPr lang="ja-JP" altLang="en-US" sz="700" dirty="0">
                <a:latin typeface="メイリオ" panose="020B0604030504040204" pitchFamily="50" charset="-128"/>
                <a:ea typeface="メイリオ" panose="020B0604030504040204" pitchFamily="50" charset="-128"/>
              </a:rPr>
              <a:t>サイズ ：約</a:t>
            </a:r>
            <a:r>
              <a:rPr lang="en-US" altLang="ja-JP" sz="700" dirty="0">
                <a:latin typeface="メイリオ" panose="020B0604030504040204" pitchFamily="50" charset="-128"/>
                <a:ea typeface="メイリオ" panose="020B0604030504040204" pitchFamily="50" charset="-128"/>
              </a:rPr>
              <a:t>W18×H20</a:t>
            </a:r>
            <a:endParaRPr kumimoji="1" lang="en-US" altLang="ja-JP" sz="6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5411171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F2CF138-C2DB-E37A-EB24-30B25953A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3837" y="32598"/>
            <a:ext cx="2232000" cy="690355"/>
          </a:xfrm>
          <a:prstGeom prst="rect">
            <a:avLst/>
          </a:prstGeom>
        </p:spPr>
      </p:pic>
      <p:sp>
        <p:nvSpPr>
          <p:cNvPr id="12" name="正方形/長方形 11">
            <a:extLst>
              <a:ext uri="{FF2B5EF4-FFF2-40B4-BE49-F238E27FC236}">
                <a16:creationId xmlns:a16="http://schemas.microsoft.com/office/drawing/2014/main" id="{3AAC8BF9-9052-4806-8CB8-D6B077FA0BFF}"/>
              </a:ext>
            </a:extLst>
          </p:cNvPr>
          <p:cNvSpPr/>
          <p:nvPr/>
        </p:nvSpPr>
        <p:spPr>
          <a:xfrm>
            <a:off x="0" y="8370204"/>
            <a:ext cx="7559675" cy="47105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115"/>
          </a:p>
        </p:txBody>
      </p:sp>
      <p:sp>
        <p:nvSpPr>
          <p:cNvPr id="13" name="正方形/長方形 12">
            <a:extLst>
              <a:ext uri="{FF2B5EF4-FFF2-40B4-BE49-F238E27FC236}">
                <a16:creationId xmlns:a16="http://schemas.microsoft.com/office/drawing/2014/main" id="{CA6E71BE-0A92-4564-A2BE-1280622EF9E6}"/>
              </a:ext>
            </a:extLst>
          </p:cNvPr>
          <p:cNvSpPr/>
          <p:nvPr/>
        </p:nvSpPr>
        <p:spPr>
          <a:xfrm>
            <a:off x="0" y="8841259"/>
            <a:ext cx="7559675" cy="18505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115"/>
          </a:p>
        </p:txBody>
      </p:sp>
      <p:sp>
        <p:nvSpPr>
          <p:cNvPr id="19" name="テキスト ボックス 18">
            <a:extLst>
              <a:ext uri="{FF2B5EF4-FFF2-40B4-BE49-F238E27FC236}">
                <a16:creationId xmlns:a16="http://schemas.microsoft.com/office/drawing/2014/main" id="{0FBACC89-CA40-43CE-822A-7893259A7A25}"/>
              </a:ext>
            </a:extLst>
          </p:cNvPr>
          <p:cNvSpPr txBox="1"/>
          <p:nvPr/>
        </p:nvSpPr>
        <p:spPr>
          <a:xfrm>
            <a:off x="0" y="8490384"/>
            <a:ext cx="7559675" cy="291618"/>
          </a:xfrm>
          <a:prstGeom prst="rect">
            <a:avLst/>
          </a:prstGeom>
          <a:noFill/>
        </p:spPr>
        <p:txBody>
          <a:bodyPr wrap="square" rtlCol="0">
            <a:spAutoFit/>
          </a:bodyPr>
          <a:lstStyle/>
          <a:p>
            <a:pPr algn="ctr"/>
            <a:r>
              <a:rPr kumimoji="1" lang="en-US" altLang="ja-JP" sz="1295" b="1" dirty="0">
                <a:solidFill>
                  <a:schemeClr val="bg1"/>
                </a:solidFill>
                <a:latin typeface="メイリオ" panose="020B0604030504040204" pitchFamily="50" charset="-128"/>
                <a:ea typeface="メイリオ" panose="020B0604030504040204" pitchFamily="50" charset="-128"/>
              </a:rPr>
              <a:t>※</a:t>
            </a:r>
            <a:r>
              <a:rPr kumimoji="1" lang="ja-JP" altLang="en-US" sz="1295" b="1" dirty="0">
                <a:solidFill>
                  <a:schemeClr val="bg1"/>
                </a:solidFill>
                <a:latin typeface="メイリオ" panose="020B0604030504040204" pitchFamily="50" charset="-128"/>
                <a:ea typeface="メイリオ" panose="020B0604030504040204" pitchFamily="50" charset="-128"/>
              </a:rPr>
              <a:t>ご不明な点は、下記担当者までお問い合わせください。</a:t>
            </a:r>
            <a:endParaRPr kumimoji="1" lang="en-US" altLang="ja-JP" sz="1295" b="1" dirty="0">
              <a:solidFill>
                <a:schemeClr val="bg1"/>
              </a:solidFill>
              <a:latin typeface="メイリオ" panose="020B0604030504040204" pitchFamily="50" charset="-128"/>
              <a:ea typeface="メイリオ" panose="020B0604030504040204" pitchFamily="50" charset="-128"/>
            </a:endParaRPr>
          </a:p>
        </p:txBody>
      </p:sp>
      <p:sp>
        <p:nvSpPr>
          <p:cNvPr id="20" name="四角形: 角を丸くする 19">
            <a:extLst>
              <a:ext uri="{FF2B5EF4-FFF2-40B4-BE49-F238E27FC236}">
                <a16:creationId xmlns:a16="http://schemas.microsoft.com/office/drawing/2014/main" id="{32E077E6-67A1-48FC-9BA3-E45857A63BEE}"/>
              </a:ext>
            </a:extLst>
          </p:cNvPr>
          <p:cNvSpPr/>
          <p:nvPr/>
        </p:nvSpPr>
        <p:spPr>
          <a:xfrm>
            <a:off x="295894" y="931640"/>
            <a:ext cx="6962257" cy="7273469"/>
          </a:xfrm>
          <a:prstGeom prst="roundRect">
            <a:avLst>
              <a:gd name="adj" fmla="val 508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115"/>
          </a:p>
        </p:txBody>
      </p:sp>
      <p:sp>
        <p:nvSpPr>
          <p:cNvPr id="22" name="テキスト ボックス 21">
            <a:extLst>
              <a:ext uri="{FF2B5EF4-FFF2-40B4-BE49-F238E27FC236}">
                <a16:creationId xmlns:a16="http://schemas.microsoft.com/office/drawing/2014/main" id="{067DC55F-1A97-4B79-B8E1-DDE926B54829}"/>
              </a:ext>
            </a:extLst>
          </p:cNvPr>
          <p:cNvSpPr txBox="1"/>
          <p:nvPr/>
        </p:nvSpPr>
        <p:spPr>
          <a:xfrm>
            <a:off x="709792" y="3703672"/>
            <a:ext cx="6232093" cy="5078313"/>
          </a:xfrm>
          <a:prstGeom prst="rect">
            <a:avLst/>
          </a:prstGeom>
          <a:noFill/>
        </p:spPr>
        <p:txBody>
          <a:bodyPr wrap="square" rtlCol="0">
            <a:spAutoFit/>
          </a:bodyPr>
          <a:lstStyle/>
          <a:p>
            <a:r>
              <a:rPr kumimoji="1" lang="ja-JP" altLang="en-US" sz="1200" b="1" dirty="0">
                <a:latin typeface="メイリオ" panose="020B0604030504040204" pitchFamily="50" charset="-128"/>
                <a:ea typeface="メイリオ" panose="020B0604030504040204" pitchFamily="50" charset="-128"/>
              </a:rPr>
              <a:t>■</a:t>
            </a:r>
            <a:r>
              <a:rPr kumimoji="1" lang="en-US" altLang="ja-JP" sz="1200" b="1" dirty="0">
                <a:latin typeface="メイリオ" panose="020B0604030504040204" pitchFamily="50" charset="-128"/>
                <a:ea typeface="メイリオ" panose="020B0604030504040204" pitchFamily="50" charset="-128"/>
              </a:rPr>
              <a:t>AWESOME</a:t>
            </a:r>
            <a:r>
              <a:rPr kumimoji="1" lang="ja-JP" altLang="en-US" sz="1200" b="1" dirty="0">
                <a:latin typeface="メイリオ" panose="020B0604030504040204" pitchFamily="50" charset="-128"/>
                <a:ea typeface="メイリオ" panose="020B0604030504040204" pitchFamily="50" charset="-128"/>
              </a:rPr>
              <a:t>＝スゴい！</a:t>
            </a:r>
          </a:p>
          <a:p>
            <a:endParaRPr kumimoji="1" lang="en-US" altLang="ja-JP" sz="1200" dirty="0">
              <a:latin typeface="メイリオ" panose="020B0604030504040204" pitchFamily="50" charset="-128"/>
              <a:ea typeface="メイリオ" panose="020B0604030504040204" pitchFamily="50" charset="-128"/>
            </a:endParaRPr>
          </a:p>
          <a:p>
            <a:r>
              <a:rPr kumimoji="1" lang="en-US" altLang="ja-JP" sz="1200" dirty="0">
                <a:latin typeface="メイリオ" panose="020B0604030504040204" pitchFamily="50" charset="-128"/>
                <a:ea typeface="メイリオ" panose="020B0604030504040204" pitchFamily="50" charset="-128"/>
              </a:rPr>
              <a:t>AWESOME STORE</a:t>
            </a:r>
            <a:r>
              <a:rPr kumimoji="1" lang="ja-JP" altLang="en-US" sz="1200" dirty="0">
                <a:latin typeface="メイリオ" panose="020B0604030504040204" pitchFamily="50" charset="-128"/>
                <a:ea typeface="メイリオ" panose="020B0604030504040204" pitchFamily="50" charset="-128"/>
              </a:rPr>
              <a:t>は、</a:t>
            </a:r>
            <a:r>
              <a:rPr kumimoji="1" lang="en-US" altLang="ja-JP" sz="1200" dirty="0">
                <a:latin typeface="メイリオ" panose="020B0604030504040204" pitchFamily="50" charset="-128"/>
                <a:ea typeface="メイリオ" panose="020B0604030504040204" pitchFamily="50" charset="-128"/>
              </a:rPr>
              <a:t>【</a:t>
            </a:r>
            <a:r>
              <a:rPr kumimoji="1" lang="ja-JP" altLang="en-US" sz="1200" dirty="0">
                <a:latin typeface="メイリオ" panose="020B0604030504040204" pitchFamily="50" charset="-128"/>
                <a:ea typeface="メイリオ" panose="020B0604030504040204" pitchFamily="50" charset="-128"/>
              </a:rPr>
              <a:t>遊び心</a:t>
            </a:r>
            <a:r>
              <a:rPr kumimoji="1" lang="en-US" altLang="ja-JP" sz="1200" dirty="0">
                <a:latin typeface="メイリオ" panose="020B0604030504040204" pitchFamily="50" charset="-128"/>
                <a:ea typeface="メイリオ" panose="020B0604030504040204" pitchFamily="50" charset="-128"/>
              </a:rPr>
              <a:t>】</a:t>
            </a:r>
            <a:r>
              <a:rPr kumimoji="1" lang="ja-JP" altLang="en-US" sz="1200" dirty="0">
                <a:latin typeface="メイリオ" panose="020B0604030504040204" pitchFamily="50" charset="-128"/>
                <a:ea typeface="メイリオ" panose="020B0604030504040204" pitchFamily="50" charset="-128"/>
              </a:rPr>
              <a:t>を提案するライフスタイルショップです。</a:t>
            </a:r>
          </a:p>
          <a:p>
            <a:r>
              <a:rPr kumimoji="1" lang="ja-JP" altLang="en-US" sz="1200" dirty="0">
                <a:latin typeface="メイリオ" panose="020B0604030504040204" pitchFamily="50" charset="-128"/>
                <a:ea typeface="メイリオ" panose="020B0604030504040204" pitchFamily="50" charset="-128"/>
              </a:rPr>
              <a:t>インテリア雑貨やキッチンアイテムを中心に、遊び心を加えたデザインの生活雑貨を多数取り揃えています。</a:t>
            </a:r>
          </a:p>
          <a:p>
            <a:endParaRPr kumimoji="1" lang="en-US" altLang="ja-JP" sz="1200" dirty="0">
              <a:latin typeface="メイリオ" panose="020B0604030504040204" pitchFamily="50" charset="-128"/>
              <a:ea typeface="メイリオ" panose="020B0604030504040204" pitchFamily="50" charset="-128"/>
            </a:endParaRPr>
          </a:p>
          <a:p>
            <a:r>
              <a:rPr kumimoji="1" lang="ja-JP" altLang="en-US" sz="1200" b="1" dirty="0">
                <a:latin typeface="メイリオ" panose="020B0604030504040204" pitchFamily="50" charset="-128"/>
                <a:ea typeface="メイリオ" panose="020B0604030504040204" pitchFamily="50" charset="-128"/>
              </a:rPr>
              <a:t>■海外のスーパーマーケットのような店舗</a:t>
            </a:r>
            <a:endParaRPr kumimoji="1" lang="en-US" altLang="ja-JP" sz="1200" dirty="0">
              <a:latin typeface="メイリオ" panose="020B0604030504040204" pitchFamily="50" charset="-128"/>
              <a:ea typeface="メイリオ" panose="020B0604030504040204" pitchFamily="50" charset="-128"/>
            </a:endParaRPr>
          </a:p>
          <a:p>
            <a:endParaRPr kumimoji="1" lang="en-US" altLang="ja-JP" sz="1200" dirty="0">
              <a:latin typeface="メイリオ" panose="020B0604030504040204" pitchFamily="50" charset="-128"/>
              <a:ea typeface="メイリオ" panose="020B0604030504040204" pitchFamily="50" charset="-128"/>
            </a:endParaRPr>
          </a:p>
          <a:p>
            <a:r>
              <a:rPr kumimoji="1" lang="en-US" altLang="ja-JP" sz="1200" dirty="0">
                <a:latin typeface="メイリオ" panose="020B0604030504040204" pitchFamily="50" charset="-128"/>
                <a:ea typeface="メイリオ" panose="020B0604030504040204" pitchFamily="50" charset="-128"/>
              </a:rPr>
              <a:t>2023</a:t>
            </a:r>
            <a:r>
              <a:rPr kumimoji="1" lang="ja-JP" altLang="en-US" sz="1200" dirty="0">
                <a:latin typeface="メイリオ" panose="020B0604030504040204" pitchFamily="50" charset="-128"/>
                <a:ea typeface="メイリオ" panose="020B0604030504040204" pitchFamily="50" charset="-128"/>
              </a:rPr>
              <a:t>年</a:t>
            </a:r>
            <a:r>
              <a:rPr kumimoji="1" lang="en-US" altLang="ja-JP" sz="1200" dirty="0">
                <a:latin typeface="メイリオ" panose="020B0604030504040204" pitchFamily="50" charset="-128"/>
                <a:ea typeface="メイリオ" panose="020B0604030504040204" pitchFamily="50" charset="-128"/>
              </a:rPr>
              <a:t>12</a:t>
            </a:r>
            <a:r>
              <a:rPr kumimoji="1" lang="ja-JP" altLang="en-US" sz="1200" dirty="0">
                <a:latin typeface="メイリオ" panose="020B0604030504040204" pitchFamily="50" charset="-128"/>
                <a:ea typeface="メイリオ" panose="020B0604030504040204" pitchFamily="50" charset="-128"/>
              </a:rPr>
              <a:t>月現在、東北から九州まで</a:t>
            </a:r>
            <a:r>
              <a:rPr kumimoji="1" lang="en-US" altLang="ja-JP" sz="1200" dirty="0">
                <a:latin typeface="メイリオ" panose="020B0604030504040204" pitchFamily="50" charset="-128"/>
                <a:ea typeface="メイリオ" panose="020B0604030504040204" pitchFamily="50" charset="-128"/>
              </a:rPr>
              <a:t>57</a:t>
            </a:r>
            <a:r>
              <a:rPr kumimoji="1" lang="ja-JP" altLang="en-US" sz="1200" dirty="0">
                <a:latin typeface="メイリオ" panose="020B0604030504040204" pitchFamily="50" charset="-128"/>
                <a:ea typeface="メイリオ" panose="020B0604030504040204" pitchFamily="50" charset="-128"/>
              </a:rPr>
              <a:t>店舗を展開。まるで海外のスーパーマーケットのような店舗＆品揃えで、皆様のご来店をお待ちしております。</a:t>
            </a:r>
            <a:endParaRPr kumimoji="1" lang="en-US" altLang="ja-JP" sz="1200" dirty="0">
              <a:latin typeface="メイリオ" panose="020B0604030504040204" pitchFamily="50" charset="-128"/>
              <a:ea typeface="メイリオ" panose="020B0604030504040204" pitchFamily="50" charset="-128"/>
            </a:endParaRPr>
          </a:p>
          <a:p>
            <a:endParaRPr kumimoji="1" lang="en-US" altLang="ja-JP" sz="1200" dirty="0">
              <a:latin typeface="メイリオ" panose="020B0604030504040204" pitchFamily="50" charset="-128"/>
              <a:ea typeface="メイリオ" panose="020B0604030504040204" pitchFamily="50" charset="-128"/>
            </a:endParaRPr>
          </a:p>
          <a:p>
            <a:r>
              <a:rPr kumimoji="1" lang="ja-JP" altLang="en-US" sz="1200" b="1" dirty="0">
                <a:latin typeface="メイリオ" panose="020B0604030504040204" pitchFamily="50" charset="-128"/>
                <a:ea typeface="メイリオ" panose="020B0604030504040204" pitchFamily="50" charset="-128"/>
              </a:rPr>
              <a:t>■</a:t>
            </a:r>
            <a:r>
              <a:rPr kumimoji="1" lang="en-US" altLang="ja-JP" sz="1200" b="1" dirty="0">
                <a:latin typeface="メイリオ" panose="020B0604030504040204" pitchFamily="50" charset="-128"/>
                <a:ea typeface="メイリオ" panose="020B0604030504040204" pitchFamily="50" charset="-128"/>
              </a:rPr>
              <a:t>SNS</a:t>
            </a:r>
          </a:p>
          <a:p>
            <a:r>
              <a:rPr kumimoji="1" lang="ja-JP" altLang="en-US" sz="1200" dirty="0">
                <a:latin typeface="メイリオ" panose="020B0604030504040204" pitchFamily="50" charset="-128"/>
                <a:ea typeface="メイリオ" panose="020B0604030504040204" pitchFamily="50" charset="-128"/>
              </a:rPr>
              <a:t>　・</a:t>
            </a:r>
            <a:r>
              <a:rPr kumimoji="1" lang="en-US" altLang="ja-JP" sz="1200" dirty="0">
                <a:latin typeface="メイリオ" panose="020B0604030504040204" pitchFamily="50" charset="-128"/>
                <a:ea typeface="メイリオ" panose="020B0604030504040204" pitchFamily="50" charset="-128"/>
              </a:rPr>
              <a:t>Instagram</a:t>
            </a:r>
            <a:r>
              <a:rPr kumimoji="1" lang="ja-JP" altLang="en-US" sz="1200" dirty="0">
                <a:latin typeface="メイリオ" panose="020B0604030504040204" pitchFamily="50" charset="-128"/>
                <a:ea typeface="メイリオ" panose="020B0604030504040204" pitchFamily="50" charset="-128"/>
              </a:rPr>
              <a:t>（</a:t>
            </a:r>
            <a:r>
              <a:rPr kumimoji="1" lang="en-US" altLang="ja-JP" sz="1200" dirty="0">
                <a:latin typeface="メイリオ" panose="020B0604030504040204" pitchFamily="50" charset="-128"/>
                <a:ea typeface="メイリオ" panose="020B0604030504040204" pitchFamily="50" charset="-128"/>
              </a:rPr>
              <a:t>@awesomestore_jp</a:t>
            </a:r>
            <a:r>
              <a:rPr kumimoji="1" lang="ja-JP" altLang="en-US" sz="1200" dirty="0">
                <a:latin typeface="メイリオ" panose="020B0604030504040204" pitchFamily="50" charset="-128"/>
                <a:ea typeface="メイリオ" panose="020B0604030504040204" pitchFamily="50" charset="-128"/>
              </a:rPr>
              <a:t>）</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　　　</a:t>
            </a:r>
            <a:r>
              <a:rPr kumimoji="1" lang="en-US" altLang="ja-JP" sz="1200" dirty="0">
                <a:latin typeface="メイリオ" panose="020B0604030504040204" pitchFamily="50" charset="-128"/>
                <a:ea typeface="メイリオ" panose="020B0604030504040204" pitchFamily="50" charset="-128"/>
                <a:hlinkClick r:id="rId3"/>
              </a:rPr>
              <a:t>https://www.instagram.com/awesomestore_jp/</a:t>
            </a:r>
            <a:endParaRPr kumimoji="1" lang="en-US" altLang="ja-JP" sz="1200" dirty="0">
              <a:latin typeface="メイリオ" panose="020B0604030504040204" pitchFamily="50" charset="-128"/>
              <a:ea typeface="メイリオ" panose="020B0604030504040204" pitchFamily="50" charset="-128"/>
            </a:endParaRPr>
          </a:p>
          <a:p>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　・</a:t>
            </a:r>
            <a:r>
              <a:rPr kumimoji="1" lang="en-US" altLang="ja-JP" sz="1200" dirty="0">
                <a:latin typeface="メイリオ" panose="020B0604030504040204" pitchFamily="50" charset="-128"/>
                <a:ea typeface="メイリオ" panose="020B0604030504040204" pitchFamily="50" charset="-128"/>
              </a:rPr>
              <a:t>X</a:t>
            </a:r>
            <a:r>
              <a:rPr kumimoji="1" lang="ja-JP" altLang="en-US" sz="1200" dirty="0">
                <a:latin typeface="メイリオ" panose="020B0604030504040204" pitchFamily="50" charset="-128"/>
                <a:ea typeface="メイリオ" panose="020B0604030504040204" pitchFamily="50" charset="-128"/>
              </a:rPr>
              <a:t>（旧</a:t>
            </a:r>
            <a:r>
              <a:rPr kumimoji="1" lang="en-US" altLang="ja-JP" sz="1200" dirty="0">
                <a:latin typeface="メイリオ" panose="020B0604030504040204" pitchFamily="50" charset="-128"/>
                <a:ea typeface="メイリオ" panose="020B0604030504040204" pitchFamily="50" charset="-128"/>
              </a:rPr>
              <a:t>Twitter</a:t>
            </a:r>
            <a:r>
              <a:rPr kumimoji="1" lang="ja-JP" altLang="en-US" sz="1200" dirty="0">
                <a:latin typeface="メイリオ" panose="020B0604030504040204" pitchFamily="50" charset="-128"/>
                <a:ea typeface="メイリオ" panose="020B0604030504040204" pitchFamily="50" charset="-128"/>
              </a:rPr>
              <a:t>）（</a:t>
            </a:r>
            <a:r>
              <a:rPr kumimoji="1" lang="en-US" altLang="ja-JP" sz="1200" dirty="0">
                <a:latin typeface="メイリオ" panose="020B0604030504040204" pitchFamily="50" charset="-128"/>
                <a:ea typeface="メイリオ" panose="020B0604030504040204" pitchFamily="50" charset="-128"/>
              </a:rPr>
              <a:t>@awesomestore417</a:t>
            </a:r>
            <a:r>
              <a:rPr kumimoji="1" lang="ja-JP" altLang="en-US" sz="1200" dirty="0">
                <a:latin typeface="メイリオ" panose="020B0604030504040204" pitchFamily="50" charset="-128"/>
                <a:ea typeface="メイリオ" panose="020B0604030504040204" pitchFamily="50" charset="-128"/>
              </a:rPr>
              <a:t>）</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　　　</a:t>
            </a:r>
            <a:r>
              <a:rPr kumimoji="1" lang="en-US" altLang="ja-JP" sz="1200" dirty="0">
                <a:latin typeface="メイリオ" panose="020B0604030504040204" pitchFamily="50" charset="-128"/>
                <a:ea typeface="メイリオ" panose="020B0604030504040204" pitchFamily="50" charset="-128"/>
                <a:hlinkClick r:id="rId4"/>
              </a:rPr>
              <a:t>https://twitter.com/awesomestore417</a:t>
            </a:r>
            <a:endParaRPr kumimoji="1" lang="en-US" altLang="ja-JP" sz="1200" dirty="0">
              <a:latin typeface="メイリオ" panose="020B0604030504040204" pitchFamily="50" charset="-128"/>
              <a:ea typeface="メイリオ" panose="020B0604030504040204" pitchFamily="50" charset="-128"/>
            </a:endParaRPr>
          </a:p>
          <a:p>
            <a:endParaRPr kumimoji="1" lang="en-US" altLang="ja-JP" sz="1200" dirty="0">
              <a:latin typeface="メイリオ" panose="020B0604030504040204" pitchFamily="50" charset="-128"/>
              <a:ea typeface="メイリオ" panose="020B0604030504040204" pitchFamily="50" charset="-128"/>
            </a:endParaRPr>
          </a:p>
          <a:p>
            <a:r>
              <a:rPr kumimoji="1" lang="en-US" altLang="ja-JP" sz="1200" dirty="0">
                <a:latin typeface="メイリオ" panose="020B0604030504040204" pitchFamily="50" charset="-128"/>
                <a:ea typeface="メイリオ" panose="020B0604030504040204" pitchFamily="50" charset="-128"/>
              </a:rPr>
              <a:t>   </a:t>
            </a:r>
            <a:r>
              <a:rPr kumimoji="1" lang="ja-JP" altLang="en-US" sz="1200" dirty="0">
                <a:latin typeface="メイリオ" panose="020B0604030504040204" pitchFamily="50" charset="-128"/>
                <a:ea typeface="メイリオ" panose="020B0604030504040204" pitchFamily="50" charset="-128"/>
              </a:rPr>
              <a:t>・</a:t>
            </a:r>
            <a:r>
              <a:rPr kumimoji="1" lang="en-US" altLang="ja-JP" sz="1200" dirty="0">
                <a:latin typeface="メイリオ" panose="020B0604030504040204" pitchFamily="50" charset="-128"/>
                <a:ea typeface="メイリオ" panose="020B0604030504040204" pitchFamily="50" charset="-128"/>
              </a:rPr>
              <a:t>LINE</a:t>
            </a:r>
            <a:r>
              <a:rPr kumimoji="1" lang="ja-JP" altLang="en-US" sz="1200" dirty="0">
                <a:latin typeface="メイリオ" panose="020B0604030504040204" pitchFamily="50" charset="-128"/>
                <a:ea typeface="メイリオ" panose="020B0604030504040204" pitchFamily="50" charset="-128"/>
              </a:rPr>
              <a:t>（</a:t>
            </a:r>
            <a:r>
              <a:rPr kumimoji="1" lang="en-US" altLang="ja-JP" sz="1200" dirty="0">
                <a:latin typeface="メイリオ" panose="020B0604030504040204" pitchFamily="50" charset="-128"/>
                <a:ea typeface="メイリオ" panose="020B0604030504040204" pitchFamily="50" charset="-128"/>
              </a:rPr>
              <a:t>@awesome_store)</a:t>
            </a:r>
          </a:p>
          <a:p>
            <a:r>
              <a:rPr kumimoji="1" lang="en-US" altLang="ja-JP" sz="1200" dirty="0">
                <a:latin typeface="メイリオ" panose="020B0604030504040204" pitchFamily="50" charset="-128"/>
                <a:ea typeface="メイリオ" panose="020B0604030504040204" pitchFamily="50" charset="-128"/>
              </a:rPr>
              <a:t>       </a:t>
            </a:r>
            <a:r>
              <a:rPr kumimoji="1" lang="en-US" altLang="ja-JP" sz="1200" dirty="0">
                <a:latin typeface="メイリオ" panose="020B0604030504040204" pitchFamily="50" charset="-128"/>
                <a:ea typeface="メイリオ" panose="020B0604030504040204" pitchFamily="50" charset="-128"/>
                <a:hlinkClick r:id="rId5"/>
              </a:rPr>
              <a:t>https://lin.ee/jOWoUmP</a:t>
            </a:r>
            <a:endParaRPr kumimoji="1" lang="en-US" altLang="ja-JP" sz="1200" dirty="0">
              <a:latin typeface="メイリオ" panose="020B0604030504040204" pitchFamily="50" charset="-128"/>
              <a:ea typeface="メイリオ" panose="020B0604030504040204" pitchFamily="50" charset="-128"/>
            </a:endParaRPr>
          </a:p>
          <a:p>
            <a:endParaRPr kumimoji="1" lang="en-US" altLang="ja-JP" sz="1200" dirty="0">
              <a:latin typeface="メイリオ" panose="020B0604030504040204" pitchFamily="50" charset="-128"/>
              <a:ea typeface="メイリオ" panose="020B0604030504040204" pitchFamily="50" charset="-128"/>
            </a:endParaRPr>
          </a:p>
          <a:p>
            <a:r>
              <a:rPr kumimoji="1" lang="en-US" altLang="ja-JP" sz="1200" dirty="0">
                <a:latin typeface="メイリオ" panose="020B0604030504040204" pitchFamily="50" charset="-128"/>
                <a:ea typeface="メイリオ" panose="020B0604030504040204" pitchFamily="50" charset="-128"/>
              </a:rPr>
              <a:t>   </a:t>
            </a:r>
            <a:r>
              <a:rPr kumimoji="1" lang="ja-JP" altLang="en-US" sz="1200" dirty="0">
                <a:latin typeface="メイリオ" panose="020B0604030504040204" pitchFamily="50" charset="-128"/>
                <a:ea typeface="メイリオ" panose="020B0604030504040204" pitchFamily="50" charset="-128"/>
              </a:rPr>
              <a:t>・</a:t>
            </a:r>
            <a:r>
              <a:rPr kumimoji="1" lang="en-US" altLang="ja-JP" sz="1200" dirty="0">
                <a:latin typeface="メイリオ" panose="020B0604030504040204" pitchFamily="50" charset="-128"/>
                <a:ea typeface="メイリオ" panose="020B0604030504040204" pitchFamily="50" charset="-128"/>
              </a:rPr>
              <a:t>TikTok</a:t>
            </a:r>
            <a:r>
              <a:rPr kumimoji="1" lang="ja-JP" altLang="en-US" sz="1200" dirty="0">
                <a:latin typeface="メイリオ" panose="020B0604030504040204" pitchFamily="50" charset="-128"/>
                <a:ea typeface="メイリオ" panose="020B0604030504040204" pitchFamily="50" charset="-128"/>
              </a:rPr>
              <a:t>（</a:t>
            </a:r>
            <a:r>
              <a:rPr kumimoji="1" lang="en-US" altLang="ja-JP" sz="1200" dirty="0">
                <a:latin typeface="メイリオ" panose="020B0604030504040204" pitchFamily="50" charset="-128"/>
                <a:ea typeface="メイリオ" panose="020B0604030504040204" pitchFamily="50" charset="-128"/>
              </a:rPr>
              <a:t>@awesome_store036)         </a:t>
            </a:r>
            <a:r>
              <a:rPr kumimoji="1" lang="ja-JP" altLang="en-US" sz="1200" dirty="0">
                <a:latin typeface="メイリオ" panose="020B0604030504040204" pitchFamily="50" charset="-128"/>
                <a:ea typeface="メイリオ" panose="020B0604030504040204" pitchFamily="50" charset="-128"/>
              </a:rPr>
              <a:t>　</a:t>
            </a:r>
            <a:r>
              <a:rPr kumimoji="1" lang="en-US" altLang="ja-JP" sz="1200" dirty="0">
                <a:latin typeface="メイリオ" panose="020B0604030504040204" pitchFamily="50" charset="-128"/>
                <a:ea typeface="メイリオ" panose="020B0604030504040204" pitchFamily="50" charset="-128"/>
                <a:hlinkClick r:id="rId6"/>
              </a:rPr>
              <a:t>https://www.tiktok.com/@awesome_store036?is_from_webapp=1&amp;sender_device=pc</a:t>
            </a:r>
            <a:endParaRPr kumimoji="1" lang="en-US" altLang="ja-JP" sz="1200" dirty="0">
              <a:latin typeface="メイリオ" panose="020B0604030504040204" pitchFamily="50" charset="-128"/>
              <a:ea typeface="メイリオ" panose="020B0604030504040204" pitchFamily="50" charset="-128"/>
            </a:endParaRPr>
          </a:p>
          <a:p>
            <a:endParaRPr kumimoji="1" lang="en-US" altLang="ja-JP" sz="1200" dirty="0">
              <a:latin typeface="メイリオ" panose="020B0604030504040204" pitchFamily="50" charset="-128"/>
              <a:ea typeface="メイリオ" panose="020B0604030504040204" pitchFamily="50" charset="-128"/>
            </a:endParaRPr>
          </a:p>
          <a:p>
            <a:endParaRPr kumimoji="1" lang="en-US" altLang="ja-JP" sz="1200" dirty="0">
              <a:latin typeface="メイリオ" panose="020B0604030504040204" pitchFamily="50" charset="-128"/>
              <a:ea typeface="メイリオ" panose="020B0604030504040204" pitchFamily="50" charset="-128"/>
            </a:endParaRPr>
          </a:p>
        </p:txBody>
      </p:sp>
      <p:sp>
        <p:nvSpPr>
          <p:cNvPr id="25" name="四角形: 角を丸くする 24">
            <a:extLst>
              <a:ext uri="{FF2B5EF4-FFF2-40B4-BE49-F238E27FC236}">
                <a16:creationId xmlns:a16="http://schemas.microsoft.com/office/drawing/2014/main" id="{6D6A4811-B8FD-4CA4-9444-2C1DA0A49C2F}"/>
              </a:ext>
            </a:extLst>
          </p:cNvPr>
          <p:cNvSpPr/>
          <p:nvPr/>
        </p:nvSpPr>
        <p:spPr>
          <a:xfrm>
            <a:off x="1478369" y="758482"/>
            <a:ext cx="4582903" cy="381879"/>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115"/>
          </a:p>
        </p:txBody>
      </p:sp>
      <p:sp>
        <p:nvSpPr>
          <p:cNvPr id="26" name="テキスト ボックス 25">
            <a:extLst>
              <a:ext uri="{FF2B5EF4-FFF2-40B4-BE49-F238E27FC236}">
                <a16:creationId xmlns:a16="http://schemas.microsoft.com/office/drawing/2014/main" id="{534834CE-62C0-4063-B424-285F1584D90B}"/>
              </a:ext>
            </a:extLst>
          </p:cNvPr>
          <p:cNvSpPr txBox="1"/>
          <p:nvPr/>
        </p:nvSpPr>
        <p:spPr>
          <a:xfrm>
            <a:off x="490049" y="806145"/>
            <a:ext cx="6579577" cy="324833"/>
          </a:xfrm>
          <a:prstGeom prst="rect">
            <a:avLst/>
          </a:prstGeom>
          <a:noFill/>
        </p:spPr>
        <p:txBody>
          <a:bodyPr wrap="square" rtlCol="0">
            <a:spAutoFit/>
          </a:bodyPr>
          <a:lstStyle/>
          <a:p>
            <a:pPr algn="ctr"/>
            <a:r>
              <a:rPr kumimoji="1" lang="ja-JP" altLang="en-US" sz="1511" b="1" dirty="0">
                <a:solidFill>
                  <a:schemeClr val="bg1"/>
                </a:solidFill>
                <a:latin typeface="メイリオ" panose="020B0604030504040204" pitchFamily="50" charset="-128"/>
                <a:ea typeface="メイリオ" panose="020B0604030504040204" pitchFamily="50" charset="-128"/>
              </a:rPr>
              <a:t>”</a:t>
            </a:r>
            <a:r>
              <a:rPr kumimoji="1" lang="en-US" altLang="ja-JP" sz="1511" b="1" dirty="0">
                <a:solidFill>
                  <a:schemeClr val="bg1"/>
                </a:solidFill>
                <a:latin typeface="メイリオ" panose="020B0604030504040204" pitchFamily="50" charset="-128"/>
                <a:ea typeface="メイリオ" panose="020B0604030504040204" pitchFamily="50" charset="-128"/>
              </a:rPr>
              <a:t>AWESOME STORE</a:t>
            </a:r>
            <a:r>
              <a:rPr kumimoji="1" lang="ja-JP" altLang="en-US" sz="1511" b="1" dirty="0">
                <a:solidFill>
                  <a:schemeClr val="bg1"/>
                </a:solidFill>
                <a:latin typeface="メイリオ" panose="020B0604030504040204" pitchFamily="50" charset="-128"/>
                <a:ea typeface="メイリオ" panose="020B0604030504040204" pitchFamily="50" charset="-128"/>
              </a:rPr>
              <a:t>（オーサムストア）”とは？</a:t>
            </a:r>
          </a:p>
        </p:txBody>
      </p:sp>
      <p:sp>
        <p:nvSpPr>
          <p:cNvPr id="15" name="テキスト ボックス 14">
            <a:extLst>
              <a:ext uri="{FF2B5EF4-FFF2-40B4-BE49-F238E27FC236}">
                <a16:creationId xmlns:a16="http://schemas.microsoft.com/office/drawing/2014/main" id="{94C215B0-7BCE-4F2F-8C90-DDD2ECEA38CC}"/>
              </a:ext>
            </a:extLst>
          </p:cNvPr>
          <p:cNvSpPr txBox="1"/>
          <p:nvPr/>
        </p:nvSpPr>
        <p:spPr>
          <a:xfrm>
            <a:off x="0" y="9004426"/>
            <a:ext cx="7559675" cy="1785104"/>
          </a:xfrm>
          <a:prstGeom prst="rect">
            <a:avLst/>
          </a:prstGeom>
          <a:noFill/>
        </p:spPr>
        <p:txBody>
          <a:bodyPr wrap="square" rtlCol="0">
            <a:spAutoFit/>
          </a:bodyPr>
          <a:lstStyle/>
          <a:p>
            <a:pPr algn="ctr"/>
            <a:r>
              <a:rPr kumimoji="1" lang="ja-JP" altLang="en-US" sz="1200" b="1" dirty="0">
                <a:solidFill>
                  <a:schemeClr val="bg1"/>
                </a:solidFill>
                <a:latin typeface="メイリオ" panose="020B0604030504040204" pitchFamily="50" charset="-128"/>
                <a:ea typeface="メイリオ" panose="020B0604030504040204" pitchFamily="50" charset="-128"/>
              </a:rPr>
              <a:t>＜お問合せ先＞</a:t>
            </a:r>
            <a:endParaRPr kumimoji="1" lang="en-US" altLang="ja-JP" sz="1200" b="1" dirty="0">
              <a:solidFill>
                <a:schemeClr val="bg1"/>
              </a:solidFill>
              <a:latin typeface="メイリオ" panose="020B0604030504040204" pitchFamily="50" charset="-128"/>
              <a:ea typeface="メイリオ" panose="020B0604030504040204" pitchFamily="50" charset="-128"/>
            </a:endParaRPr>
          </a:p>
          <a:p>
            <a:pPr algn="ctr"/>
            <a:r>
              <a:rPr kumimoji="1" lang="ja-JP" altLang="en-US" sz="1200" b="1" dirty="0">
                <a:solidFill>
                  <a:schemeClr val="bg1"/>
                </a:solidFill>
                <a:latin typeface="メイリオ" panose="020B0604030504040204" pitchFamily="50" charset="-128"/>
                <a:ea typeface="メイリオ" panose="020B0604030504040204" pitchFamily="50" charset="-128"/>
              </a:rPr>
              <a:t>株式会社リテールトランスフォーメーション</a:t>
            </a:r>
            <a:endParaRPr kumimoji="1" lang="en-US" altLang="ja-JP" sz="1200" b="1" dirty="0">
              <a:solidFill>
                <a:schemeClr val="bg1"/>
              </a:solidFill>
              <a:latin typeface="メイリオ" panose="020B0604030504040204" pitchFamily="50" charset="-128"/>
              <a:ea typeface="メイリオ" panose="020B0604030504040204" pitchFamily="50" charset="-128"/>
            </a:endParaRPr>
          </a:p>
          <a:p>
            <a:pPr algn="ctr"/>
            <a:r>
              <a:rPr kumimoji="1" lang="ja-JP" altLang="en-US" sz="1200" b="1" dirty="0">
                <a:solidFill>
                  <a:schemeClr val="bg1"/>
                </a:solidFill>
                <a:latin typeface="メイリオ" panose="020B0604030504040204" pitchFamily="50" charset="-128"/>
                <a:ea typeface="メイリオ" panose="020B0604030504040204" pitchFamily="50" charset="-128"/>
              </a:rPr>
              <a:t>広報担当</a:t>
            </a:r>
            <a:endParaRPr kumimoji="1" lang="en-US" altLang="zh-TW" sz="1200" b="1" dirty="0">
              <a:solidFill>
                <a:schemeClr val="bg1"/>
              </a:solidFill>
              <a:latin typeface="メイリオ" panose="020B0604030504040204" pitchFamily="50" charset="-128"/>
              <a:ea typeface="メイリオ" panose="020B0604030504040204" pitchFamily="50" charset="-128"/>
            </a:endParaRPr>
          </a:p>
          <a:p>
            <a:pPr algn="ctr"/>
            <a:r>
              <a:rPr kumimoji="1" lang="ja-JP" altLang="en-US" sz="1200" b="1" dirty="0">
                <a:solidFill>
                  <a:schemeClr val="bg1"/>
                </a:solidFill>
                <a:latin typeface="メイリオ" panose="020B0604030504040204" pitchFamily="50" charset="-128"/>
                <a:ea typeface="メイリオ" panose="020B0604030504040204" pitchFamily="50" charset="-128"/>
              </a:rPr>
              <a:t>東　大聖</a:t>
            </a:r>
            <a:endParaRPr kumimoji="1" lang="en-US" altLang="zh-TW" sz="1200" b="1" dirty="0">
              <a:solidFill>
                <a:schemeClr val="bg1"/>
              </a:solidFill>
              <a:latin typeface="メイリオ" panose="020B0604030504040204" pitchFamily="50" charset="-128"/>
              <a:ea typeface="メイリオ" panose="020B0604030504040204" pitchFamily="50" charset="-128"/>
            </a:endParaRPr>
          </a:p>
          <a:p>
            <a:pPr algn="ctr"/>
            <a:endParaRPr kumimoji="1" lang="en-US" altLang="zh-TW" sz="700" b="1" dirty="0">
              <a:solidFill>
                <a:schemeClr val="bg1"/>
              </a:solidFill>
              <a:latin typeface="メイリオ" panose="020B0604030504040204" pitchFamily="50" charset="-128"/>
              <a:ea typeface="メイリオ" panose="020B0604030504040204" pitchFamily="50" charset="-128"/>
            </a:endParaRPr>
          </a:p>
          <a:p>
            <a:pPr algn="ctr"/>
            <a:r>
              <a:rPr kumimoji="1" lang="en-US" altLang="zh-TW" sz="1200" b="1" dirty="0">
                <a:solidFill>
                  <a:schemeClr val="bg1"/>
                </a:solidFill>
                <a:latin typeface="メイリオ" panose="020B0604030504040204" pitchFamily="50" charset="-128"/>
                <a:ea typeface="メイリオ" panose="020B0604030504040204" pitchFamily="50" charset="-128"/>
              </a:rPr>
              <a:t>TEL </a:t>
            </a:r>
            <a:r>
              <a:rPr kumimoji="1" lang="en-US" altLang="ja-JP" sz="1200" b="1" dirty="0">
                <a:solidFill>
                  <a:schemeClr val="bg1"/>
                </a:solidFill>
                <a:latin typeface="メイリオ" panose="020B0604030504040204" pitchFamily="50" charset="-128"/>
                <a:ea typeface="メイリオ" panose="020B0604030504040204" pitchFamily="50" charset="-128"/>
              </a:rPr>
              <a:t>03-6665-8710</a:t>
            </a:r>
          </a:p>
          <a:p>
            <a:pPr algn="ctr"/>
            <a:r>
              <a:rPr kumimoji="1" lang="en-US" altLang="zh-TW" sz="1200" b="1" dirty="0">
                <a:solidFill>
                  <a:schemeClr val="bg1"/>
                </a:solidFill>
                <a:latin typeface="メイリオ" panose="020B0604030504040204" pitchFamily="50" charset="-128"/>
                <a:ea typeface="メイリオ" panose="020B0604030504040204" pitchFamily="50" charset="-128"/>
              </a:rPr>
              <a:t>MAIL </a:t>
            </a:r>
            <a:r>
              <a:rPr kumimoji="1" lang="en-US" altLang="zh-TW" sz="1200" b="1" dirty="0">
                <a:solidFill>
                  <a:schemeClr val="bg1"/>
                </a:solidFill>
                <a:latin typeface="メイリオ" panose="020B0604030504040204" pitchFamily="50" charset="-128"/>
                <a:ea typeface="メイリオ" panose="020B0604030504040204" pitchFamily="50" charset="-128"/>
                <a:hlinkClick r:id="rId7"/>
              </a:rPr>
              <a:t>pr@awesome-as.jp</a:t>
            </a:r>
            <a:endParaRPr kumimoji="1" lang="en-US" altLang="zh-TW" sz="1200" b="1" dirty="0">
              <a:solidFill>
                <a:schemeClr val="bg1"/>
              </a:solidFill>
              <a:latin typeface="メイリオ" panose="020B0604030504040204" pitchFamily="50" charset="-128"/>
              <a:ea typeface="メイリオ" panose="020B0604030504040204" pitchFamily="50" charset="-128"/>
            </a:endParaRPr>
          </a:p>
          <a:p>
            <a:pPr algn="ctr"/>
            <a:endParaRPr kumimoji="1" lang="en-US" altLang="ja-JP" sz="700" b="1" dirty="0">
              <a:solidFill>
                <a:schemeClr val="bg1"/>
              </a:solidFill>
              <a:latin typeface="メイリオ" panose="020B0604030504040204" pitchFamily="50" charset="-128"/>
              <a:ea typeface="メイリオ" panose="020B0604030504040204" pitchFamily="50" charset="-128"/>
            </a:endParaRPr>
          </a:p>
          <a:p>
            <a:pPr algn="ctr"/>
            <a:r>
              <a:rPr kumimoji="1" lang="ja-JP" altLang="en-US" sz="1200" b="1" dirty="0">
                <a:solidFill>
                  <a:schemeClr val="bg1"/>
                </a:solidFill>
                <a:latin typeface="メイリオ" panose="020B0604030504040204" pitchFamily="50" charset="-128"/>
                <a:ea typeface="メイリオ" panose="020B0604030504040204" pitchFamily="50" charset="-128"/>
              </a:rPr>
              <a:t>〒</a:t>
            </a:r>
            <a:r>
              <a:rPr kumimoji="1" lang="en-US" altLang="ja-JP" sz="1200" b="1" dirty="0">
                <a:solidFill>
                  <a:schemeClr val="bg1"/>
                </a:solidFill>
                <a:latin typeface="メイリオ" panose="020B0604030504040204" pitchFamily="50" charset="-128"/>
                <a:ea typeface="メイリオ" panose="020B0604030504040204" pitchFamily="50" charset="-128"/>
              </a:rPr>
              <a:t>108-0073</a:t>
            </a:r>
            <a:r>
              <a:rPr kumimoji="1" lang="ja-JP" altLang="en-US" sz="1200" b="1" dirty="0">
                <a:solidFill>
                  <a:schemeClr val="bg1"/>
                </a:solidFill>
                <a:latin typeface="メイリオ" panose="020B0604030504040204" pitchFamily="50" charset="-128"/>
                <a:ea typeface="メイリオ" panose="020B0604030504040204" pitchFamily="50" charset="-128"/>
              </a:rPr>
              <a:t>　東京都港区三田３丁目</a:t>
            </a:r>
            <a:r>
              <a:rPr kumimoji="1" lang="en-US" altLang="ja-JP" sz="1200" b="1" dirty="0">
                <a:solidFill>
                  <a:schemeClr val="bg1"/>
                </a:solidFill>
                <a:latin typeface="メイリオ" panose="020B0604030504040204" pitchFamily="50" charset="-128"/>
                <a:ea typeface="メイリオ" panose="020B0604030504040204" pitchFamily="50" charset="-128"/>
              </a:rPr>
              <a:t>13</a:t>
            </a:r>
            <a:r>
              <a:rPr kumimoji="1" lang="ja-JP" altLang="en-US" sz="1200" b="1" dirty="0">
                <a:solidFill>
                  <a:schemeClr val="bg1"/>
                </a:solidFill>
                <a:latin typeface="メイリオ" panose="020B0604030504040204" pitchFamily="50" charset="-128"/>
                <a:ea typeface="メイリオ" panose="020B0604030504040204" pitchFamily="50" charset="-128"/>
              </a:rPr>
              <a:t>番</a:t>
            </a:r>
            <a:r>
              <a:rPr kumimoji="1" lang="en-US" altLang="ja-JP" sz="1200" b="1" dirty="0">
                <a:solidFill>
                  <a:schemeClr val="bg1"/>
                </a:solidFill>
                <a:latin typeface="メイリオ" panose="020B0604030504040204" pitchFamily="50" charset="-128"/>
                <a:ea typeface="メイリオ" panose="020B0604030504040204" pitchFamily="50" charset="-128"/>
              </a:rPr>
              <a:t>16</a:t>
            </a:r>
            <a:r>
              <a:rPr kumimoji="1" lang="ja-JP" altLang="en-US" sz="1200" b="1" dirty="0">
                <a:solidFill>
                  <a:schemeClr val="bg1"/>
                </a:solidFill>
                <a:latin typeface="メイリオ" panose="020B0604030504040204" pitchFamily="50" charset="-128"/>
                <a:ea typeface="メイリオ" panose="020B0604030504040204" pitchFamily="50" charset="-128"/>
              </a:rPr>
              <a:t>号三田</a:t>
            </a:r>
            <a:r>
              <a:rPr kumimoji="1" lang="en-US" altLang="ja-JP" sz="1200" b="1" dirty="0">
                <a:solidFill>
                  <a:schemeClr val="bg1"/>
                </a:solidFill>
                <a:latin typeface="メイリオ" panose="020B0604030504040204" pitchFamily="50" charset="-128"/>
                <a:ea typeface="メイリオ" panose="020B0604030504040204" pitchFamily="50" charset="-128"/>
              </a:rPr>
              <a:t>43MT</a:t>
            </a:r>
            <a:r>
              <a:rPr kumimoji="1" lang="ja-JP" altLang="en-US" sz="1200" b="1" dirty="0">
                <a:solidFill>
                  <a:schemeClr val="bg1"/>
                </a:solidFill>
                <a:latin typeface="メイリオ" panose="020B0604030504040204" pitchFamily="50" charset="-128"/>
                <a:ea typeface="メイリオ" panose="020B0604030504040204" pitchFamily="50" charset="-128"/>
              </a:rPr>
              <a:t>ビル</a:t>
            </a:r>
            <a:r>
              <a:rPr kumimoji="1" lang="en-US" altLang="ja-JP" sz="1200" b="1" dirty="0">
                <a:solidFill>
                  <a:schemeClr val="bg1"/>
                </a:solidFill>
                <a:latin typeface="メイリオ" panose="020B0604030504040204" pitchFamily="50" charset="-128"/>
                <a:ea typeface="メイリオ" panose="020B0604030504040204" pitchFamily="50" charset="-128"/>
              </a:rPr>
              <a:t>8</a:t>
            </a:r>
            <a:r>
              <a:rPr kumimoji="1" lang="ja-JP" altLang="en-US" sz="1200" b="1" dirty="0">
                <a:solidFill>
                  <a:schemeClr val="bg1"/>
                </a:solidFill>
                <a:latin typeface="メイリオ" panose="020B0604030504040204" pitchFamily="50" charset="-128"/>
                <a:ea typeface="メイリオ" panose="020B0604030504040204" pitchFamily="50" charset="-128"/>
              </a:rPr>
              <a:t>階</a:t>
            </a:r>
            <a:endParaRPr kumimoji="1" lang="en-US" altLang="ja-JP" sz="1200" b="1" dirty="0">
              <a:solidFill>
                <a:schemeClr val="bg1"/>
              </a:solidFill>
              <a:latin typeface="メイリオ" panose="020B0604030504040204" pitchFamily="50" charset="-128"/>
              <a:ea typeface="メイリオ" panose="020B0604030504040204" pitchFamily="50" charset="-128"/>
            </a:endParaRPr>
          </a:p>
          <a:p>
            <a:pPr algn="ctr"/>
            <a:endParaRPr kumimoji="1" lang="en-US" altLang="ja-JP" sz="1200" b="1" dirty="0">
              <a:solidFill>
                <a:schemeClr val="bg1"/>
              </a:solidFill>
              <a:latin typeface="メイリオ" panose="020B0604030504040204" pitchFamily="50" charset="-128"/>
              <a:ea typeface="メイリオ" panose="020B0604030504040204" pitchFamily="50" charset="-128"/>
            </a:endParaRPr>
          </a:p>
        </p:txBody>
      </p:sp>
      <p:pic>
        <p:nvPicPr>
          <p:cNvPr id="3" name="図 2">
            <a:extLst>
              <a:ext uri="{FF2B5EF4-FFF2-40B4-BE49-F238E27FC236}">
                <a16:creationId xmlns:a16="http://schemas.microsoft.com/office/drawing/2014/main" id="{ADF5E7C5-B82A-4FF9-B293-C4B50CD5C7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7903" y="1248053"/>
            <a:ext cx="3163200" cy="2372400"/>
          </a:xfrm>
          <a:prstGeom prst="rect">
            <a:avLst/>
          </a:prstGeom>
        </p:spPr>
      </p:pic>
      <p:pic>
        <p:nvPicPr>
          <p:cNvPr id="4" name="図 3">
            <a:extLst>
              <a:ext uri="{FF2B5EF4-FFF2-40B4-BE49-F238E27FC236}">
                <a16:creationId xmlns:a16="http://schemas.microsoft.com/office/drawing/2014/main" id="{BA6885D2-625B-7AC2-3273-0E4875E48011}"/>
              </a:ext>
            </a:extLst>
          </p:cNvPr>
          <p:cNvPicPr>
            <a:picLocks noChangeAspect="1"/>
          </p:cNvPicPr>
          <p:nvPr/>
        </p:nvPicPr>
        <p:blipFill rotWithShape="1">
          <a:blip r:embed="rId9">
            <a:extLst>
              <a:ext uri="{28A0092B-C50C-407E-A947-70E740481C1C}">
                <a14:useLocalDpi xmlns:a14="http://schemas.microsoft.com/office/drawing/2010/main" val="0"/>
              </a:ext>
            </a:extLst>
          </a:blip>
          <a:srcRect l="14755" t="11619" r="4627" b="7764"/>
          <a:stretch/>
        </p:blipFill>
        <p:spPr>
          <a:xfrm>
            <a:off x="3898572" y="1248969"/>
            <a:ext cx="3163200" cy="2372400"/>
          </a:xfrm>
          <a:prstGeom prst="rect">
            <a:avLst/>
          </a:prstGeom>
        </p:spPr>
      </p:pic>
    </p:spTree>
    <p:extLst>
      <p:ext uri="{BB962C8B-B14F-4D97-AF65-F5344CB8AC3E}">
        <p14:creationId xmlns:p14="http://schemas.microsoft.com/office/powerpoint/2010/main" val="4154240077"/>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64219</TotalTime>
  <Words>1023</Words>
  <Application>Microsoft Office PowerPoint</Application>
  <PresentationFormat>ユーザー設定</PresentationFormat>
  <Paragraphs>101</Paragraphs>
  <Slides>4</Slides>
  <Notes>1</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4</vt:i4>
      </vt:variant>
    </vt:vector>
  </HeadingPairs>
  <TitlesOfParts>
    <vt:vector size="10" baseType="lpstr">
      <vt:lpstr>メイリオ</vt:lpstr>
      <vt:lpstr>游ゴシック</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「AWESOME STORE」プレスリリース</dc:title>
  <dc:creator>rep0246</dc:creator>
  <cp:lastModifiedBy>rep0288</cp:lastModifiedBy>
  <cp:revision>4881</cp:revision>
  <cp:lastPrinted>2023-11-01T07:02:32Z</cp:lastPrinted>
  <dcterms:created xsi:type="dcterms:W3CDTF">2019-03-05T09:36:51Z</dcterms:created>
  <dcterms:modified xsi:type="dcterms:W3CDTF">2023-12-25T06:26:26Z</dcterms:modified>
</cp:coreProperties>
</file>